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3"/>
  </p:notesMasterIdLst>
  <p:sldIdLst>
    <p:sldId id="298" r:id="rId2"/>
    <p:sldId id="446" r:id="rId3"/>
    <p:sldId id="443" r:id="rId4"/>
    <p:sldId id="444" r:id="rId5"/>
    <p:sldId id="329" r:id="rId6"/>
    <p:sldId id="442" r:id="rId7"/>
    <p:sldId id="445" r:id="rId8"/>
    <p:sldId id="330" r:id="rId9"/>
    <p:sldId id="305" r:id="rId10"/>
    <p:sldId id="324" r:id="rId11"/>
    <p:sldId id="331" r:id="rId12"/>
    <p:sldId id="285" r:id="rId13"/>
    <p:sldId id="297" r:id="rId14"/>
    <p:sldId id="299" r:id="rId15"/>
    <p:sldId id="300" r:id="rId16"/>
    <p:sldId id="301" r:id="rId17"/>
    <p:sldId id="256" r:id="rId18"/>
    <p:sldId id="303" r:id="rId19"/>
    <p:sldId id="302" r:id="rId20"/>
    <p:sldId id="326" r:id="rId21"/>
    <p:sldId id="307" r:id="rId22"/>
    <p:sldId id="308" r:id="rId23"/>
    <p:sldId id="268" r:id="rId24"/>
    <p:sldId id="269" r:id="rId25"/>
    <p:sldId id="342" r:id="rId26"/>
    <p:sldId id="292" r:id="rId27"/>
    <p:sldId id="279" r:id="rId28"/>
    <p:sldId id="340" r:id="rId29"/>
    <p:sldId id="335" r:id="rId30"/>
    <p:sldId id="336" r:id="rId31"/>
    <p:sldId id="264" r:id="rId32"/>
    <p:sldId id="334" r:id="rId33"/>
    <p:sldId id="293" r:id="rId34"/>
    <p:sldId id="306" r:id="rId35"/>
    <p:sldId id="310" r:id="rId36"/>
    <p:sldId id="309" r:id="rId37"/>
    <p:sldId id="312" r:id="rId38"/>
    <p:sldId id="294" r:id="rId39"/>
    <p:sldId id="316" r:id="rId40"/>
    <p:sldId id="321" r:id="rId41"/>
    <p:sldId id="341" r:id="rId42"/>
    <p:sldId id="314" r:id="rId43"/>
    <p:sldId id="313" r:id="rId44"/>
    <p:sldId id="338" r:id="rId45"/>
    <p:sldId id="317" r:id="rId46"/>
    <p:sldId id="323" r:id="rId47"/>
    <p:sldId id="337" r:id="rId48"/>
    <p:sldId id="363" r:id="rId49"/>
    <p:sldId id="364" r:id="rId50"/>
    <p:sldId id="263" r:id="rId51"/>
    <p:sldId id="322" r:id="rId52"/>
    <p:sldId id="320" r:id="rId53"/>
    <p:sldId id="296" r:id="rId54"/>
    <p:sldId id="327" r:id="rId55"/>
    <p:sldId id="318" r:id="rId56"/>
    <p:sldId id="352" r:id="rId57"/>
    <p:sldId id="362" r:id="rId58"/>
    <p:sldId id="376" r:id="rId59"/>
    <p:sldId id="377" r:id="rId60"/>
    <p:sldId id="378" r:id="rId61"/>
    <p:sldId id="379" r:id="rId62"/>
    <p:sldId id="381" r:id="rId63"/>
    <p:sldId id="380" r:id="rId64"/>
    <p:sldId id="383" r:id="rId65"/>
    <p:sldId id="384" r:id="rId66"/>
    <p:sldId id="402" r:id="rId67"/>
    <p:sldId id="385" r:id="rId68"/>
    <p:sldId id="400" r:id="rId69"/>
    <p:sldId id="399" r:id="rId70"/>
    <p:sldId id="391" r:id="rId71"/>
    <p:sldId id="401" r:id="rId72"/>
    <p:sldId id="396" r:id="rId73"/>
    <p:sldId id="386" r:id="rId74"/>
    <p:sldId id="403" r:id="rId75"/>
    <p:sldId id="405" r:id="rId76"/>
    <p:sldId id="408" r:id="rId77"/>
    <p:sldId id="409" r:id="rId78"/>
    <p:sldId id="407" r:id="rId79"/>
    <p:sldId id="410" r:id="rId80"/>
    <p:sldId id="397" r:id="rId81"/>
    <p:sldId id="392" r:id="rId82"/>
    <p:sldId id="389" r:id="rId83"/>
    <p:sldId id="441" r:id="rId84"/>
    <p:sldId id="387" r:id="rId85"/>
    <p:sldId id="388" r:id="rId86"/>
    <p:sldId id="416" r:id="rId87"/>
    <p:sldId id="413" r:id="rId88"/>
    <p:sldId id="414" r:id="rId89"/>
    <p:sldId id="419" r:id="rId90"/>
    <p:sldId id="417" r:id="rId91"/>
    <p:sldId id="411" r:id="rId92"/>
    <p:sldId id="421" r:id="rId93"/>
    <p:sldId id="420" r:id="rId94"/>
    <p:sldId id="422" r:id="rId95"/>
    <p:sldId id="412" r:id="rId96"/>
    <p:sldId id="415" r:id="rId97"/>
    <p:sldId id="427" r:id="rId98"/>
    <p:sldId id="418" r:id="rId99"/>
    <p:sldId id="423" r:id="rId100"/>
    <p:sldId id="424" r:id="rId101"/>
    <p:sldId id="425" r:id="rId102"/>
    <p:sldId id="426" r:id="rId103"/>
    <p:sldId id="428" r:id="rId104"/>
    <p:sldId id="431" r:id="rId105"/>
    <p:sldId id="433" r:id="rId106"/>
    <p:sldId id="429" r:id="rId107"/>
    <p:sldId id="430" r:id="rId108"/>
    <p:sldId id="437" r:id="rId109"/>
    <p:sldId id="438" r:id="rId110"/>
    <p:sldId id="432" r:id="rId111"/>
    <p:sldId id="439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Lee" initials="AL" lastIdx="1" clrIdx="0">
    <p:extLst>
      <p:ext uri="{19B8F6BF-5375-455C-9EA6-DF929625EA0E}">
        <p15:presenceInfo xmlns:p15="http://schemas.microsoft.com/office/powerpoint/2012/main" userId="80fcc6119e2b2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00FF00"/>
    <a:srgbClr val="E9D629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5244" autoAdjust="0"/>
  </p:normalViewPr>
  <p:slideViewPr>
    <p:cSldViewPr snapToGrid="0">
      <p:cViewPr>
        <p:scale>
          <a:sx n="75" d="100"/>
          <a:sy n="75" d="100"/>
        </p:scale>
        <p:origin x="88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3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6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6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04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85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Setting%20The%20Viewpor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icsum.photos/300/2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rwd_mediaqueries.asp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3schools.com/css/css_border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w3schools.com/css/css3_buttons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developer.mozilla.org/zh-CN/docs/Web/CSS/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D9CA5-345C-4C82-8726-83A811B9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37FC4C-6DD9-4661-BB22-F1A6BA13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和</a:t>
            </a:r>
            <a:r>
              <a:rPr lang="en-US" altLang="zh-TW" dirty="0" err="1"/>
              <a:t>em</a:t>
            </a:r>
            <a:r>
              <a:rPr lang="zh-TW" altLang="en-US" dirty="0"/>
              <a:t>差不多，不過是基於網頁</a:t>
            </a:r>
            <a:r>
              <a:rPr lang="en-US" altLang="zh-TW" dirty="0"/>
              <a:t>root</a:t>
            </a:r>
            <a:r>
              <a:rPr lang="zh-TW" altLang="en-US" dirty="0"/>
              <a:t>根元素</a:t>
            </a:r>
            <a:endParaRPr lang="en-US" altLang="zh-TW" dirty="0"/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避免巢狀</a:t>
            </a:r>
          </a:p>
        </p:txBody>
      </p:sp>
    </p:spTree>
    <p:extLst>
      <p:ext uri="{BB962C8B-B14F-4D97-AF65-F5344CB8AC3E}">
        <p14:creationId xmlns:p14="http://schemas.microsoft.com/office/powerpoint/2010/main" val="41002699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91071-D431-4411-8D45-4FE27935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vw</a:t>
            </a:r>
            <a:r>
              <a:rPr lang="en-US" altLang="zh-TW" dirty="0"/>
              <a:t> &amp;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E702C-C728-43D1-8736-0CB92F7E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altLang="zh-TW" dirty="0"/>
              <a:t>idth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dirty="0"/>
              <a:t>eight</a:t>
            </a:r>
          </a:p>
          <a:p>
            <a:r>
              <a:rPr lang="en-US" altLang="zh-TW" dirty="0"/>
              <a:t>Viewport:</a:t>
            </a:r>
          </a:p>
          <a:p>
            <a:pPr lvl="1"/>
            <a:r>
              <a:rPr lang="zh-TW" altLang="en-US" i="0" dirty="0"/>
              <a:t>目前看到的畫面大小</a:t>
            </a:r>
            <a:endParaRPr lang="en-US" altLang="zh-TW" i="0" dirty="0"/>
          </a:p>
          <a:p>
            <a:r>
              <a:rPr lang="en-US" altLang="zh-TW" dirty="0"/>
              <a:t>Value: 1~100</a:t>
            </a:r>
          </a:p>
          <a:p>
            <a:r>
              <a:rPr lang="zh-TW" altLang="en-US" i="0" dirty="0"/>
              <a:t>要做水平、重直置中都會比較容易</a:t>
            </a:r>
          </a:p>
        </p:txBody>
      </p:sp>
    </p:spTree>
    <p:extLst>
      <p:ext uri="{BB962C8B-B14F-4D97-AF65-F5344CB8AC3E}">
        <p14:creationId xmlns:p14="http://schemas.microsoft.com/office/powerpoint/2010/main" val="7843036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8C95-3B69-4937-9B44-5671056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vmin</a:t>
            </a:r>
            <a:r>
              <a:rPr lang="en-US" altLang="zh-TW" dirty="0"/>
              <a:t> &amp; </a:t>
            </a:r>
            <a:r>
              <a:rPr lang="en-US" altLang="zh-TW" dirty="0" err="1"/>
              <a:t>vmax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33662-11D4-4943-86A4-2ACD62CE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適用於</a:t>
            </a:r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8909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7F82E-EA61-428E-AE1B-AA085886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96" y="1260841"/>
            <a:ext cx="9612971" cy="2852737"/>
          </a:xfrm>
        </p:spPr>
        <p:txBody>
          <a:bodyPr>
            <a:normAutofit/>
          </a:bodyPr>
          <a:lstStyle/>
          <a:p>
            <a:r>
              <a:rPr lang="en-US" altLang="zh-TW" sz="10000" dirty="0">
                <a:latin typeface="Alice" panose="00000500000000000000" pitchFamily="2" charset="0"/>
              </a:rPr>
              <a:t>Review</a:t>
            </a:r>
            <a:endParaRPr lang="zh-TW" altLang="en-US" sz="10000" dirty="0">
              <a:latin typeface="Al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89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箭號: 弧形上彎 33">
            <a:extLst>
              <a:ext uri="{FF2B5EF4-FFF2-40B4-BE49-F238E27FC236}">
                <a16:creationId xmlns:a16="http://schemas.microsoft.com/office/drawing/2014/main" id="{843EB4F8-C79E-4679-B1E1-CFD36C47C1B8}"/>
              </a:ext>
            </a:extLst>
          </p:cNvPr>
          <p:cNvSpPr/>
          <p:nvPr/>
        </p:nvSpPr>
        <p:spPr>
          <a:xfrm flipH="1">
            <a:off x="1257391" y="5738539"/>
            <a:ext cx="4023728" cy="941400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585317" cy="747346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102" y="2000859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333869" y="2316088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247439" y="2404901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008934" y="2380392"/>
            <a:ext cx="114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348871" y="358323"/>
            <a:ext cx="323588" cy="3060600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002349" y="1273523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120622" y="3699928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3678029" y="1959323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357972" y="2854131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629527" y="1763889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元素裡面放置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1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  <p:sp>
        <p:nvSpPr>
          <p:cNvPr id="4" name="箭號: 弧形上彎 3">
            <a:extLst>
              <a:ext uri="{FF2B5EF4-FFF2-40B4-BE49-F238E27FC236}">
                <a16:creationId xmlns:a16="http://schemas.microsoft.com/office/drawing/2014/main" id="{FD9C7DA5-9207-44D6-8457-23E9EC71BE21}"/>
              </a:ext>
            </a:extLst>
          </p:cNvPr>
          <p:cNvSpPr/>
          <p:nvPr/>
        </p:nvSpPr>
        <p:spPr>
          <a:xfrm flipH="1" flipV="1">
            <a:off x="1494113" y="3303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F3C74E-F8E3-4F7D-A66C-8EE6486A8561}"/>
              </a:ext>
            </a:extLst>
          </p:cNvPr>
          <p:cNvSpPr txBox="1"/>
          <p:nvPr/>
        </p:nvSpPr>
        <p:spPr>
          <a:xfrm>
            <a:off x="1948238" y="4125258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8FA4B2-51C9-4795-A9F4-89984B2929E6}"/>
              </a:ext>
            </a:extLst>
          </p:cNvPr>
          <p:cNvSpPr txBox="1"/>
          <p:nvPr/>
        </p:nvSpPr>
        <p:spPr>
          <a:xfrm>
            <a:off x="3828552" y="4118613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C621262-D72F-4258-A32D-03A2B14FD35D}"/>
              </a:ext>
            </a:extLst>
          </p:cNvPr>
          <p:cNvSpPr txBox="1">
            <a:spLocks/>
          </p:cNvSpPr>
          <p:nvPr/>
        </p:nvSpPr>
        <p:spPr>
          <a:xfrm>
            <a:off x="939429" y="5327227"/>
            <a:ext cx="9489968" cy="97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 class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="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title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左大括弧 20">
            <a:extLst>
              <a:ext uri="{FF2B5EF4-FFF2-40B4-BE49-F238E27FC236}">
                <a16:creationId xmlns:a16="http://schemas.microsoft.com/office/drawing/2014/main" id="{EFD1ED93-C55C-4BB8-9F73-0FC9904B69F4}"/>
              </a:ext>
            </a:extLst>
          </p:cNvPr>
          <p:cNvSpPr/>
          <p:nvPr/>
        </p:nvSpPr>
        <p:spPr>
          <a:xfrm rot="5400000">
            <a:off x="2955081" y="3960664"/>
            <a:ext cx="233523" cy="254534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2BDDC57-7D8D-4B81-8F13-B3C0E409848D}"/>
              </a:ext>
            </a:extLst>
          </p:cNvPr>
          <p:cNvSpPr txBox="1"/>
          <p:nvPr/>
        </p:nvSpPr>
        <p:spPr>
          <a:xfrm>
            <a:off x="2554308" y="4619776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46441647-E67E-4621-968A-95292AED9EFA}"/>
              </a:ext>
            </a:extLst>
          </p:cNvPr>
          <p:cNvSpPr/>
          <p:nvPr/>
        </p:nvSpPr>
        <p:spPr>
          <a:xfrm rot="5400000">
            <a:off x="5520209" y="4242059"/>
            <a:ext cx="438571" cy="2025438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772EE3C-B45A-4F74-A592-CBE7C76C9341}"/>
              </a:ext>
            </a:extLst>
          </p:cNvPr>
          <p:cNvSpPr txBox="1"/>
          <p:nvPr/>
        </p:nvSpPr>
        <p:spPr>
          <a:xfrm>
            <a:off x="5261939" y="4543949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AB683A4-C356-4931-9F1A-400866D20DDA}"/>
              </a:ext>
            </a:extLst>
          </p:cNvPr>
          <p:cNvSpPr txBox="1"/>
          <p:nvPr/>
        </p:nvSpPr>
        <p:spPr>
          <a:xfrm>
            <a:off x="3224933" y="6094592"/>
            <a:ext cx="3242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oto Sans TC"/>
              </a:rPr>
              <a:t>不同的屬性則是用空格分隔開</a:t>
            </a:r>
            <a:endParaRPr lang="zh-TW" altLang="en-US" sz="1600" b="1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3D724C-6F11-4EFC-8045-E00779460259}"/>
              </a:ext>
            </a:extLst>
          </p:cNvPr>
          <p:cNvSpPr txBox="1"/>
          <p:nvPr/>
        </p:nvSpPr>
        <p:spPr>
          <a:xfrm>
            <a:off x="1584745" y="5714390"/>
            <a:ext cx="1039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4EF1CF-60CF-4B15-AFA1-5FB63CBAA081}"/>
              </a:ext>
            </a:extLst>
          </p:cNvPr>
          <p:cNvSpPr txBox="1"/>
          <p:nvPr/>
        </p:nvSpPr>
        <p:spPr>
          <a:xfrm>
            <a:off x="3224933" y="5729584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A7F8C7-D6A3-4A60-8610-33AE9283D70B}"/>
              </a:ext>
            </a:extLst>
          </p:cNvPr>
          <p:cNvSpPr txBox="1"/>
          <p:nvPr/>
        </p:nvSpPr>
        <p:spPr>
          <a:xfrm>
            <a:off x="4723771" y="5731597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C4EC530-F066-4F51-8B1D-5F0E293F6F69}"/>
              </a:ext>
            </a:extLst>
          </p:cNvPr>
          <p:cNvSpPr txBox="1"/>
          <p:nvPr/>
        </p:nvSpPr>
        <p:spPr>
          <a:xfrm>
            <a:off x="5896791" y="5750245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箭號: 弧形上彎 32">
            <a:extLst>
              <a:ext uri="{FF2B5EF4-FFF2-40B4-BE49-F238E27FC236}">
                <a16:creationId xmlns:a16="http://schemas.microsoft.com/office/drawing/2014/main" id="{D21F3737-C5C9-4E2E-8947-080AB9C06F92}"/>
              </a:ext>
            </a:extLst>
          </p:cNvPr>
          <p:cNvSpPr/>
          <p:nvPr/>
        </p:nvSpPr>
        <p:spPr>
          <a:xfrm flipH="1" flipV="1">
            <a:off x="1257391" y="4910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D5A287-B417-4935-BC29-B32FDEEA8B3C}"/>
              </a:ext>
            </a:extLst>
          </p:cNvPr>
          <p:cNvSpPr/>
          <p:nvPr/>
        </p:nvSpPr>
        <p:spPr>
          <a:xfrm flipV="1">
            <a:off x="1711875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FB5409-A2BE-4BCF-B122-640B6E0E17C3}"/>
              </a:ext>
            </a:extLst>
          </p:cNvPr>
          <p:cNvSpPr/>
          <p:nvPr/>
        </p:nvSpPr>
        <p:spPr>
          <a:xfrm flipV="1">
            <a:off x="2876547" y="5697149"/>
            <a:ext cx="146796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CDDA04-0F6A-41D8-952D-4438EBBFC948}"/>
              </a:ext>
            </a:extLst>
          </p:cNvPr>
          <p:cNvSpPr/>
          <p:nvPr/>
        </p:nvSpPr>
        <p:spPr>
          <a:xfrm flipV="1">
            <a:off x="4795959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49FB0D-C0F8-40A7-BA1A-4A76EF2270E1}"/>
              </a:ext>
            </a:extLst>
          </p:cNvPr>
          <p:cNvSpPr/>
          <p:nvPr/>
        </p:nvSpPr>
        <p:spPr>
          <a:xfrm flipV="1">
            <a:off x="5909264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BB9CCD-EEFB-42DB-9330-B8D6BEB8DC96}"/>
              </a:ext>
            </a:extLst>
          </p:cNvPr>
          <p:cNvSpPr/>
          <p:nvPr/>
        </p:nvSpPr>
        <p:spPr>
          <a:xfrm flipV="1">
            <a:off x="4480162" y="5704413"/>
            <a:ext cx="243609" cy="503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750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909F9-B86D-4E1A-9B07-B2419095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寫法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3A3E5E-8D88-4F23-9033-863644880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67" y="1833205"/>
            <a:ext cx="634206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4C85DA-877B-42FB-B990-F925EF5F3674}"/>
              </a:ext>
            </a:extLst>
          </p:cNvPr>
          <p:cNvSpPr txBox="1"/>
          <p:nvPr/>
        </p:nvSpPr>
        <p:spPr>
          <a:xfrm>
            <a:off x="9160082" y="2940323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607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  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&lt;h1 style=“</a:t>
            </a:r>
            <a:r>
              <a:rPr lang="en-US" altLang="zh-TW" sz="24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color:red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”&gt;&lt;/h1&gt;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5348015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2009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00E75-A99D-4E35-BE87-85973FE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0B75A-5B51-4FCF-909C-E2838666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2"/>
            <a:ext cx="10444579" cy="1153414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文字區塊裡面建立斷行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不要用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en-US" altLang="zh-TW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br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建立段落間距，使用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&lt;p&gt;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元素搭配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CSS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屬性如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margin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來控制間距大小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81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966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778C720-EFD3-40E0-BF50-5DF7AC51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574"/>
            <a:ext cx="12192000" cy="40076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92AABE-E67D-49EC-AA77-E6AD31F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03C40-DDD3-4BFC-B7B9-EDDAB27E8871}"/>
              </a:ext>
            </a:extLst>
          </p:cNvPr>
          <p:cNvSpPr txBox="1"/>
          <p:nvPr/>
        </p:nvSpPr>
        <p:spPr>
          <a:xfrm>
            <a:off x="3225612" y="4246254"/>
            <a:ext cx="114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C8632A-3CF5-4AE0-AF18-7B13D0FF79EC}"/>
              </a:ext>
            </a:extLst>
          </p:cNvPr>
          <p:cNvCxnSpPr>
            <a:cxnSpLocks/>
          </p:cNvCxnSpPr>
          <p:nvPr/>
        </p:nvCxnSpPr>
        <p:spPr>
          <a:xfrm>
            <a:off x="2139518" y="2814222"/>
            <a:ext cx="446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A5B97E-A143-42CE-9B56-CD140C0F27D5}"/>
              </a:ext>
            </a:extLst>
          </p:cNvPr>
          <p:cNvSpPr txBox="1"/>
          <p:nvPr/>
        </p:nvSpPr>
        <p:spPr>
          <a:xfrm>
            <a:off x="2102898" y="2899327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30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F36E1D5-AF12-4452-B333-0A5AEB09413F}"/>
              </a:ext>
            </a:extLst>
          </p:cNvPr>
          <p:cNvCxnSpPr/>
          <p:nvPr/>
        </p:nvCxnSpPr>
        <p:spPr>
          <a:xfrm>
            <a:off x="2814221" y="2112885"/>
            <a:ext cx="0" cy="221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7655C19-546F-4E00-B207-6C6C754691DF}"/>
              </a:ext>
            </a:extLst>
          </p:cNvPr>
          <p:cNvSpPr txBox="1"/>
          <p:nvPr/>
        </p:nvSpPr>
        <p:spPr>
          <a:xfrm>
            <a:off x="2814221" y="2039190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左大括弧 2">
            <a:extLst>
              <a:ext uri="{FF2B5EF4-FFF2-40B4-BE49-F238E27FC236}">
                <a16:creationId xmlns:a16="http://schemas.microsoft.com/office/drawing/2014/main" id="{346A4555-253F-4203-8200-E51E45863DF7}"/>
              </a:ext>
            </a:extLst>
          </p:cNvPr>
          <p:cNvSpPr/>
          <p:nvPr/>
        </p:nvSpPr>
        <p:spPr>
          <a:xfrm rot="16200000">
            <a:off x="3287912" y="326550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9541E65C-A0D8-40C2-B27A-29F25FA15EC1}"/>
              </a:ext>
            </a:extLst>
          </p:cNvPr>
          <p:cNvSpPr/>
          <p:nvPr/>
        </p:nvSpPr>
        <p:spPr>
          <a:xfrm rot="10800000">
            <a:off x="4422292" y="218258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B42232-A05E-47D5-841B-87DA1074924E}"/>
              </a:ext>
            </a:extLst>
          </p:cNvPr>
          <p:cNvSpPr txBox="1"/>
          <p:nvPr/>
        </p:nvSpPr>
        <p:spPr>
          <a:xfrm>
            <a:off x="4323425" y="2878586"/>
            <a:ext cx="77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F97B10-533F-4673-B854-FB9E73F28D40}"/>
              </a:ext>
            </a:extLst>
          </p:cNvPr>
          <p:cNvSpPr txBox="1"/>
          <p:nvPr/>
        </p:nvSpPr>
        <p:spPr>
          <a:xfrm>
            <a:off x="3452062" y="2151406"/>
            <a:ext cx="1012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圓角</a:t>
            </a:r>
            <a:r>
              <a:rPr lang="en-US" altLang="zh-TW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:4px</a:t>
            </a:r>
            <a:endParaRPr lang="zh-TW" altLang="en-US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05FB06-4796-412F-8D9F-548BD37CD924}"/>
              </a:ext>
            </a:extLst>
          </p:cNvPr>
          <p:cNvSpPr/>
          <p:nvPr/>
        </p:nvSpPr>
        <p:spPr>
          <a:xfrm>
            <a:off x="6993074" y="2039190"/>
            <a:ext cx="2166166" cy="204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19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C275F-4994-4C86-A4FC-529F5A123636}"/>
              </a:ext>
            </a:extLst>
          </p:cNvPr>
          <p:cNvGrpSpPr/>
          <p:nvPr/>
        </p:nvGrpSpPr>
        <p:grpSpPr>
          <a:xfrm>
            <a:off x="1479345" y="225371"/>
            <a:ext cx="2192393" cy="6407258"/>
            <a:chOff x="1377745" y="179297"/>
            <a:chExt cx="2934109" cy="857492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F1E0051-E594-4040-AC51-62CEBAED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745" y="179297"/>
              <a:ext cx="2934109" cy="584916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C8AA654-51E2-4C59-9782-5B4604FC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507" y="3429000"/>
              <a:ext cx="2924583" cy="5325218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0C027B56-9808-48F9-BC17-42D8D671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27" y="396786"/>
            <a:ext cx="2867425" cy="5820587"/>
          </a:xfrm>
          <a:prstGeom prst="rect">
            <a:avLst/>
          </a:prstGeom>
        </p:spPr>
      </p:pic>
      <p:sp>
        <p:nvSpPr>
          <p:cNvPr id="9" name="箭號: 弧形下彎 8">
            <a:extLst>
              <a:ext uri="{FF2B5EF4-FFF2-40B4-BE49-F238E27FC236}">
                <a16:creationId xmlns:a16="http://schemas.microsoft.com/office/drawing/2014/main" id="{E3590597-BD9F-401F-8CCE-43FF04B6FDD2}"/>
              </a:ext>
            </a:extLst>
          </p:cNvPr>
          <p:cNvSpPr/>
          <p:nvPr/>
        </p:nvSpPr>
        <p:spPr>
          <a:xfrm>
            <a:off x="3444240" y="91439"/>
            <a:ext cx="2357120" cy="525429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79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A0F68-2F8C-4115-91BC-EA4AD497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Grid-View</a:t>
            </a:r>
            <a:b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D1D323-44FC-43B8-8FAA-10B57D553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06A4C0-DD4F-418B-B4F6-CF67FACF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4" y="1642368"/>
            <a:ext cx="10992081" cy="41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1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79FDD6-B5DB-4D93-A93C-7F3D6204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44" y="143868"/>
            <a:ext cx="10342278" cy="35916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8CB208-4B36-4791-A39E-E4D8E0EB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4" y="3735537"/>
            <a:ext cx="10130790" cy="29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9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626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32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Display: inline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，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不換行</a:t>
            </a:r>
            <a:endParaRPr lang="en-US" altLang="zh-TW" sz="3200" i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05" y="-5644048"/>
            <a:ext cx="3350035" cy="1214909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BB68B9B-21D1-4D6B-AA00-2B87CDA7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2" action="ppaction://hlinkfile"/>
              </a:rPr>
              <a:t>Setting The Viewport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07F0CD-7E44-47B4-8E06-BEFC41E6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09" y="2127969"/>
            <a:ext cx="1009790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C95EBC-05F8-40E8-AC38-53E59C99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01"/>
            <a:ext cx="12192000" cy="607019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D238C8-193A-4941-9F1A-001F653D1893}"/>
              </a:ext>
            </a:extLst>
          </p:cNvPr>
          <p:cNvSpPr/>
          <p:nvPr/>
        </p:nvSpPr>
        <p:spPr>
          <a:xfrm>
            <a:off x="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D35C90-64BF-4A5F-A97F-81E85A74ED53}"/>
              </a:ext>
            </a:extLst>
          </p:cNvPr>
          <p:cNvSpPr/>
          <p:nvPr/>
        </p:nvSpPr>
        <p:spPr>
          <a:xfrm>
            <a:off x="1180592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20EDD-A61D-412D-A7EA-784054FE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194" y="3656056"/>
            <a:ext cx="3190524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https://picsum.photos/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63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2975-0227-4101-A010-0BF9136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99C36-7566-4DB3-9A6B-70336A0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691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513D8C-393A-4597-9493-751EE7D3ACC2}"/>
              </a:ext>
            </a:extLst>
          </p:cNvPr>
          <p:cNvSpPr txBox="1"/>
          <p:nvPr/>
        </p:nvSpPr>
        <p:spPr>
          <a:xfrm>
            <a:off x="5462268" y="4938542"/>
            <a:ext cx="256286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右 下 左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四個邊同樣値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9F6923-CF75-449B-9A15-3B6F26C07B1D}"/>
              </a:ext>
            </a:extLst>
          </p:cNvPr>
          <p:cNvSpPr txBox="1"/>
          <p:nvPr/>
        </p:nvSpPr>
        <p:spPr>
          <a:xfrm>
            <a:off x="8289291" y="4912278"/>
            <a:ext cx="45237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：與上方元素的距離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：與右方元素的距離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：與下方元素的距離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：與左方元素的距離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51871C-B327-482D-98F2-28681C3CB8FA}"/>
              </a:ext>
            </a:extLst>
          </p:cNvPr>
          <p:cNvSpPr txBox="1"/>
          <p:nvPr/>
        </p:nvSpPr>
        <p:spPr>
          <a:xfrm>
            <a:off x="2819398" y="3787894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FE889-9D34-4FD9-8280-8BB44364FA2B}"/>
              </a:ext>
            </a:extLst>
          </p:cNvPr>
          <p:cNvSpPr txBox="1"/>
          <p:nvPr/>
        </p:nvSpPr>
        <p:spPr>
          <a:xfrm>
            <a:off x="8807449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5%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A958C6-504A-47CD-B42E-4B16B91263C2}"/>
              </a:ext>
            </a:extLst>
          </p:cNvPr>
          <p:cNvSpPr txBox="1"/>
          <p:nvPr/>
        </p:nvSpPr>
        <p:spPr>
          <a:xfrm>
            <a:off x="5911847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86C13E-A01D-4A08-B9B2-197ECF1B228C}"/>
              </a:ext>
            </a:extLst>
          </p:cNvPr>
          <p:cNvSpPr txBox="1"/>
          <p:nvPr/>
        </p:nvSpPr>
        <p:spPr>
          <a:xfrm>
            <a:off x="9775189" y="3869750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BA7D0E-43D3-433B-A7C6-3C6F998D5519}"/>
              </a:ext>
            </a:extLst>
          </p:cNvPr>
          <p:cNvSpPr txBox="1"/>
          <p:nvPr/>
        </p:nvSpPr>
        <p:spPr>
          <a:xfrm>
            <a:off x="6743698" y="3888421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35BD1C-6F4E-47C0-9D5C-52CE0392B714}"/>
              </a:ext>
            </a:extLst>
          </p:cNvPr>
          <p:cNvSpPr txBox="1"/>
          <p:nvPr/>
        </p:nvSpPr>
        <p:spPr>
          <a:xfrm>
            <a:off x="1870707" y="5214396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BED02-EA6E-448E-A42A-97E1CCA2DF4D}"/>
              </a:ext>
            </a:extLst>
          </p:cNvPr>
          <p:cNvSpPr txBox="1"/>
          <p:nvPr/>
        </p:nvSpPr>
        <p:spPr>
          <a:xfrm>
            <a:off x="2693668" y="5499589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99226E-2D20-4068-8E8D-4B2A9805D27F}"/>
              </a:ext>
            </a:extLst>
          </p:cNvPr>
          <p:cNvSpPr/>
          <p:nvPr/>
        </p:nvSpPr>
        <p:spPr>
          <a:xfrm rot="5400000">
            <a:off x="2137407" y="4408011"/>
            <a:ext cx="1112522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3287C8-7B13-4143-9B7E-ACF77FBF81DD}"/>
              </a:ext>
            </a:extLst>
          </p:cNvPr>
          <p:cNvSpPr txBox="1"/>
          <p:nvPr/>
        </p:nvSpPr>
        <p:spPr>
          <a:xfrm>
            <a:off x="2848866" y="4396301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簡化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8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0D3BA-66DA-41B5-8EE8-44F123AC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2"/>
              </a:rPr>
              <a:t>Media Queries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D13E04-A0C2-4C7B-8C29-4F24136F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the browser window is 600px or smaller, the background color will be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lightblue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lang="en-US" altLang="zh-TW" b="0" i="0" dirty="0">
              <a:solidFill>
                <a:srgbClr val="A52A2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TW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TW" dirty="0">
              <a:solidFill>
                <a:srgbClr val="000000"/>
              </a:solidFill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@media screen and (min-width: 400px) and (max-width: 700px)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98313B-C06C-4A02-89A6-9E821FAB0518}"/>
              </a:ext>
            </a:extLst>
          </p:cNvPr>
          <p:cNvSpPr txBox="1"/>
          <p:nvPr/>
        </p:nvSpPr>
        <p:spPr>
          <a:xfrm>
            <a:off x="1768875" y="509665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4D4D4D"/>
                </a:solidFill>
                <a:effectLst/>
                <a:latin typeface="-apple-system"/>
              </a:rPr>
              <a:t>用</a:t>
            </a:r>
            <a:r>
              <a:rPr lang="en-US" altLang="zh-TW" b="0" i="0" dirty="0">
                <a:solidFill>
                  <a:srgbClr val="4D4D4D"/>
                </a:solidFill>
                <a:effectLst/>
                <a:latin typeface="-apple-system"/>
              </a:rPr>
              <a:t>min-width</a:t>
            </a:r>
            <a:r>
              <a:rPr lang="zh-TW" altLang="en-US" b="0" i="0" dirty="0">
                <a:solidFill>
                  <a:srgbClr val="4D4D4D"/>
                </a:solidFill>
                <a:effectLst/>
                <a:latin typeface="-apple-system"/>
              </a:rPr>
              <a:t>時，小的放上面，大的在下面，</a:t>
            </a:r>
            <a:endParaRPr lang="en-US" altLang="zh-TW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4D4D4D"/>
                </a:solidFill>
                <a:effectLst/>
                <a:latin typeface="-apple-system"/>
              </a:rPr>
              <a:t>用</a:t>
            </a:r>
            <a:r>
              <a:rPr lang="en-US" altLang="zh-TW" b="0" i="0" dirty="0">
                <a:solidFill>
                  <a:srgbClr val="4D4D4D"/>
                </a:solidFill>
                <a:effectLst/>
                <a:latin typeface="-apple-system"/>
              </a:rPr>
              <a:t>max-width</a:t>
            </a:r>
            <a:r>
              <a:rPr lang="zh-TW" altLang="en-US" b="0" i="0" dirty="0">
                <a:solidFill>
                  <a:srgbClr val="4D4D4D"/>
                </a:solidFill>
                <a:effectLst/>
                <a:latin typeface="-apple-system"/>
              </a:rPr>
              <a:t>時，大的在上面，小的在下面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971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B753D-1AFD-4A6E-86E1-8D523D31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919AA-4ED9-4697-9244-38CD8D1436AB}"/>
              </a:ext>
            </a:extLst>
          </p:cNvPr>
          <p:cNvSpPr/>
          <p:nvPr/>
        </p:nvSpPr>
        <p:spPr>
          <a:xfrm>
            <a:off x="1290320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6D45A-7C8A-4B7B-9429-E10B5CBC51A0}"/>
              </a:ext>
            </a:extLst>
          </p:cNvPr>
          <p:cNvSpPr/>
          <p:nvPr/>
        </p:nvSpPr>
        <p:spPr>
          <a:xfrm>
            <a:off x="1789429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767C77-2B03-4DDF-83C0-168F988F73A7}"/>
              </a:ext>
            </a:extLst>
          </p:cNvPr>
          <p:cNvSpPr txBox="1"/>
          <p:nvPr/>
        </p:nvSpPr>
        <p:spPr>
          <a:xfrm>
            <a:off x="2184400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014C14-B5DC-41AA-B8AC-0E84050F99AD}"/>
              </a:ext>
            </a:extLst>
          </p:cNvPr>
          <p:cNvSpPr txBox="1"/>
          <p:nvPr/>
        </p:nvSpPr>
        <p:spPr>
          <a:xfrm>
            <a:off x="1343659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9AF52F-D0C5-4E66-A289-202B04762B95}"/>
              </a:ext>
            </a:extLst>
          </p:cNvPr>
          <p:cNvSpPr txBox="1"/>
          <p:nvPr/>
        </p:nvSpPr>
        <p:spPr>
          <a:xfrm>
            <a:off x="4890772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5792C2-487A-499F-B96C-C665EF904B52}"/>
              </a:ext>
            </a:extLst>
          </p:cNvPr>
          <p:cNvSpPr txBox="1"/>
          <p:nvPr/>
        </p:nvSpPr>
        <p:spPr>
          <a:xfrm>
            <a:off x="2907029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EBDA1-3F8F-48C4-AF37-DDCE98EF0B12}"/>
              </a:ext>
            </a:extLst>
          </p:cNvPr>
          <p:cNvSpPr/>
          <p:nvPr/>
        </p:nvSpPr>
        <p:spPr>
          <a:xfrm>
            <a:off x="6877049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8F6A2-403C-4102-A77D-B850B660661F}"/>
              </a:ext>
            </a:extLst>
          </p:cNvPr>
          <p:cNvSpPr/>
          <p:nvPr/>
        </p:nvSpPr>
        <p:spPr>
          <a:xfrm>
            <a:off x="7222491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AC9D5D-70CF-4F9F-A6AB-315FEE4870CB}"/>
              </a:ext>
            </a:extLst>
          </p:cNvPr>
          <p:cNvSpPr txBox="1"/>
          <p:nvPr/>
        </p:nvSpPr>
        <p:spPr>
          <a:xfrm>
            <a:off x="7771129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1C9B2E-9EE7-4E79-9E4A-9ACD1EA6ECB3}"/>
              </a:ext>
            </a:extLst>
          </p:cNvPr>
          <p:cNvSpPr txBox="1"/>
          <p:nvPr/>
        </p:nvSpPr>
        <p:spPr>
          <a:xfrm>
            <a:off x="6833866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49BFCA-99FE-41C1-A083-D2DEB800E867}"/>
              </a:ext>
            </a:extLst>
          </p:cNvPr>
          <p:cNvSpPr txBox="1"/>
          <p:nvPr/>
        </p:nvSpPr>
        <p:spPr>
          <a:xfrm>
            <a:off x="10477501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599F41-ADEB-433D-A7F7-914532E0859E}"/>
              </a:ext>
            </a:extLst>
          </p:cNvPr>
          <p:cNvSpPr txBox="1"/>
          <p:nvPr/>
        </p:nvSpPr>
        <p:spPr>
          <a:xfrm>
            <a:off x="8493758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16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BF9A0-691E-4B94-9402-4DEC15B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5DEC0D4-6CD3-43B2-9405-AD2C201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39DD90-76D3-41D4-B057-D2068B4A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523"/>
            <a:ext cx="12192000" cy="30350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3783BA-FB2E-4592-A81D-CE56BDC3F451}"/>
              </a:ext>
            </a:extLst>
          </p:cNvPr>
          <p:cNvSpPr txBox="1"/>
          <p:nvPr/>
        </p:nvSpPr>
        <p:spPr>
          <a:xfrm>
            <a:off x="3261360" y="235712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33CED-A2B2-4807-9ECE-792C484129DC}"/>
              </a:ext>
            </a:extLst>
          </p:cNvPr>
          <p:cNvSpPr txBox="1"/>
          <p:nvPr/>
        </p:nvSpPr>
        <p:spPr>
          <a:xfrm>
            <a:off x="375920" y="28242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FBE19-8221-48E2-83A1-B044571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29BB1-06D6-4A58-984A-DC13743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36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530352" lvl="1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…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42796-B09E-4B8D-A8C6-4A8E1FF26B84}"/>
              </a:ext>
            </a:extLst>
          </p:cNvPr>
          <p:cNvSpPr txBox="1"/>
          <p:nvPr/>
        </p:nvSpPr>
        <p:spPr>
          <a:xfrm>
            <a:off x="312420" y="3444436"/>
            <a:ext cx="912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241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75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EAE29-64B1-4D57-8CFA-6C90D07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border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B09B4-13ED-405B-BD8F-17C15B77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0775"/>
            <a:ext cx="12192000" cy="1287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BC6773-5B16-4EB8-9A5A-F01F38F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878"/>
            <a:ext cx="12192000" cy="16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5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93A47-88D9-4C93-ABB4-8D7E3260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Segoe UI" panose="020B0502040204020203" pitchFamily="34" charset="0"/>
              </a:rPr>
              <a:t>b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cs typeface="Segoe UI" panose="020B0502040204020203" pitchFamily="34" charset="0"/>
              </a:rPr>
              <a:t>order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AC71F-C9F9-4789-992A-54D4FEF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8462"/>
            <a:ext cx="6982799" cy="31532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5CF369-4217-4CED-873A-447F92C89B3E}"/>
              </a:ext>
            </a:extLst>
          </p:cNvPr>
          <p:cNvSpPr txBox="1"/>
          <p:nvPr/>
        </p:nvSpPr>
        <p:spPr>
          <a:xfrm>
            <a:off x="9171940" y="5715921"/>
            <a:ext cx="302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teal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B711E04-48DE-4F3D-9A31-A5F3D79E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7033"/>
            <a:ext cx="764011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1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A30-96C5-4CCF-8483-B5F642A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>
                <a:hlinkClick r:id="rId2"/>
              </a:rPr>
              <a:t>button</a:t>
            </a:r>
            <a:r>
              <a:rPr lang="zh-TW" altLang="en-US" dirty="0"/>
              <a:t>，更改樣式，連結至</a:t>
            </a:r>
            <a:r>
              <a:rPr lang="en-US" altLang="zh-TW" dirty="0"/>
              <a:t>YT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5738AC-89EB-4F88-8B6F-B5A5C6C8EE92}"/>
              </a:ext>
            </a:extLst>
          </p:cNvPr>
          <p:cNvSpPr txBox="1"/>
          <p:nvPr/>
        </p:nvSpPr>
        <p:spPr>
          <a:xfrm>
            <a:off x="1273136" y="1723175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Read more...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7F3826-B664-425E-AEA8-92C1BDDE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723175"/>
            <a:ext cx="5630061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CEDF7-1DB5-4F20-997E-9DC0430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4322276"/>
            <a:ext cx="4515480" cy="24196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9FEF4A-E6B2-4FFC-954E-3B917306D587}"/>
              </a:ext>
            </a:extLst>
          </p:cNvPr>
          <p:cNvSpPr/>
          <p:nvPr/>
        </p:nvSpPr>
        <p:spPr>
          <a:xfrm>
            <a:off x="6863753" y="2986335"/>
            <a:ext cx="1274407" cy="22105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18B6F1-AA4D-462A-A693-FDA1103869A0}"/>
              </a:ext>
            </a:extLst>
          </p:cNvPr>
          <p:cNvSpPr/>
          <p:nvPr/>
        </p:nvSpPr>
        <p:spPr>
          <a:xfrm>
            <a:off x="6777653" y="5603240"/>
            <a:ext cx="1274406" cy="1574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FCF16-3362-4288-8845-5B5A3A700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52" r="59704"/>
          <a:stretch/>
        </p:blipFill>
        <p:spPr>
          <a:xfrm>
            <a:off x="888389" y="2500848"/>
            <a:ext cx="1672394" cy="88339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A56B3084-A571-4F79-A072-29C000A72273}"/>
              </a:ext>
            </a:extLst>
          </p:cNvPr>
          <p:cNvSpPr/>
          <p:nvPr/>
        </p:nvSpPr>
        <p:spPr>
          <a:xfrm>
            <a:off x="2721526" y="2806061"/>
            <a:ext cx="559293" cy="3605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DA67FD-CB6E-4362-AAF0-2ABE54D28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85" t="20252" r="5159"/>
          <a:stretch/>
        </p:blipFill>
        <p:spPr>
          <a:xfrm>
            <a:off x="3455536" y="2490897"/>
            <a:ext cx="2334827" cy="883393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3830C9FE-4AD4-4FA1-B739-8DD703D078BC}"/>
              </a:ext>
            </a:extLst>
          </p:cNvPr>
          <p:cNvSpPr/>
          <p:nvPr/>
        </p:nvSpPr>
        <p:spPr>
          <a:xfrm>
            <a:off x="3603339" y="3575983"/>
            <a:ext cx="1783892" cy="516623"/>
          </a:xfrm>
          <a:prstGeom prst="wedgeRectCallout">
            <a:avLst>
              <a:gd name="adj1" fmla="val 8031"/>
              <a:gd name="adj2" fmla="val -92263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Link to YT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0355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0FCEC-0909-4FE7-962D-C2E30AA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Width</a:t>
            </a:r>
            <a:r>
              <a:rPr lang="zh-TW" altLang="en-US" dirty="0"/>
              <a:t> 寬度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869B8C-5477-46E7-87D9-8CF5E17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62"/>
            <a:ext cx="12192000" cy="20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2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  <a:r>
              <a:rPr lang="en-US" altLang="zh-TW" dirty="0"/>
              <a:t>-</a:t>
            </a:r>
            <a:r>
              <a:rPr lang="zh-TW" altLang="en-US" dirty="0"/>
              <a:t>占滿網頁寬度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B2CCE-E61E-47C5-8898-1C90C4F4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22D5E-349B-4589-8C6A-3F1B8733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7" y="250367"/>
            <a:ext cx="4540928" cy="49493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Block </a:t>
            </a:r>
            <a:r>
              <a:rPr lang="en-US" altLang="zh-TW" sz="3200" dirty="0" err="1"/>
              <a:t>v.s</a:t>
            </a:r>
            <a:r>
              <a:rPr lang="en-US" altLang="zh-TW" sz="3200" dirty="0"/>
              <a:t>. inline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2D25A6-9F42-4FB6-B47C-56664B16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8" y="157911"/>
            <a:ext cx="3577900" cy="654217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5E1C5-30BE-4642-BCA1-54166D64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938" y="1685761"/>
            <a:ext cx="2712127" cy="1570664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A81694-28FA-4307-BD60-5EEDF9358803}"/>
              </a:ext>
            </a:extLst>
          </p:cNvPr>
          <p:cNvSpPr txBox="1"/>
          <p:nvPr/>
        </p:nvSpPr>
        <p:spPr>
          <a:xfrm>
            <a:off x="5326411" y="3860945"/>
            <a:ext cx="2982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blue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6D678A-E984-4746-BC89-AA9F463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99" y="0"/>
            <a:ext cx="3838495" cy="68580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6FB4C9-FA75-4BAA-93D3-926FA3E2111E}"/>
              </a:ext>
            </a:extLst>
          </p:cNvPr>
          <p:cNvCxnSpPr/>
          <p:nvPr/>
        </p:nvCxnSpPr>
        <p:spPr>
          <a:xfrm flipH="1">
            <a:off x="3966938" y="1749742"/>
            <a:ext cx="4342461" cy="24946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59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10958-CFFA-4B68-8596-6F1B7DE2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display: inline-block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395C67-374E-4A21-B0BE-71F7C0F2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301" y="1758462"/>
            <a:ext cx="9191349" cy="46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5F7152-D004-4E35-B643-1F42FFE4B712}"/>
              </a:ext>
            </a:extLst>
          </p:cNvPr>
          <p:cNvSpPr txBox="1"/>
          <p:nvPr/>
        </p:nvSpPr>
        <p:spPr>
          <a:xfrm>
            <a:off x="1371600" y="17584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322244-B3E3-466C-8186-395A6107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93" y="3885719"/>
            <a:ext cx="5080279" cy="1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74654-B111-47AF-AB88-1E7ED759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RWD - Images</a:t>
            </a:r>
            <a:br>
              <a:rPr lang="en-US" altLang="zh-TW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15634-0524-41CB-822F-429A642C0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2875280" cy="143177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height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auto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37177B-8695-4696-B1EE-2F1B31D3FEA8}"/>
              </a:ext>
            </a:extLst>
          </p:cNvPr>
          <p:cNvSpPr txBox="1"/>
          <p:nvPr/>
        </p:nvSpPr>
        <p:spPr>
          <a:xfrm>
            <a:off x="4866640" y="1758462"/>
            <a:ext cx="276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max-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height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auto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54343A-6F00-46AF-B718-FB2AFAE77115}"/>
              </a:ext>
            </a:extLst>
          </p:cNvPr>
          <p:cNvSpPr txBox="1"/>
          <p:nvPr/>
        </p:nvSpPr>
        <p:spPr>
          <a:xfrm>
            <a:off x="4886960" y="3284107"/>
            <a:ext cx="287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不會放大到大於原始大小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4957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60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2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8B8B9-4727-4A0B-99E7-0DD4FB23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</a:t>
            </a:r>
            <a:r>
              <a:rPr lang="en-US" altLang="zh-TW" dirty="0" err="1"/>
              <a:t>inlink</a:t>
            </a:r>
            <a:r>
              <a:rPr lang="en-US" altLang="zh-TW" dirty="0"/>
              <a:t>-block</a:t>
            </a:r>
            <a:r>
              <a:rPr lang="zh-TW" altLang="en-US" dirty="0"/>
              <a:t>留白問題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02A413-AEE1-473B-B9DF-D8B8749C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標籤之間因空格或換行而造成的一個空白字元空間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</a:t>
            </a:r>
            <a:r>
              <a:rPr lang="zh-TW" altLang="en-US" b="1" dirty="0"/>
              <a:t>父元素</a:t>
            </a:r>
            <a:r>
              <a:rPr lang="zh-TW" altLang="en-US" dirty="0"/>
              <a:t>使用</a:t>
            </a:r>
            <a:r>
              <a:rPr lang="en-US" altLang="zh-TW" dirty="0"/>
              <a:t>font-size:0</a:t>
            </a:r>
            <a:r>
              <a:rPr lang="zh-TW" altLang="en-US" dirty="0"/>
              <a:t>，子元素再重新定義字體大小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改用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F86CBD-BC6F-4644-8D71-AEA8E677560A}"/>
              </a:ext>
            </a:extLst>
          </p:cNvPr>
          <p:cNvSpPr txBox="1">
            <a:spLocks/>
          </p:cNvSpPr>
          <p:nvPr/>
        </p:nvSpPr>
        <p:spPr>
          <a:xfrm>
            <a:off x="8669046" y="1343721"/>
            <a:ext cx="3324686" cy="82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</a:rPr>
              <a:t>避免一直重新計算寬度</a:t>
            </a:r>
          </a:p>
        </p:txBody>
      </p:sp>
    </p:spTree>
    <p:extLst>
      <p:ext uri="{BB962C8B-B14F-4D97-AF65-F5344CB8AC3E}">
        <p14:creationId xmlns:p14="http://schemas.microsoft.com/office/powerpoint/2010/main" val="667033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4BEC-C98F-4F43-9F47-1EE89A7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B9D41-4252-4BBE-889A-F8036F16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981"/>
            <a:ext cx="10586621" cy="2645545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定義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區塊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浮動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b="1" i="0" dirty="0">
                <a:solidFill>
                  <a:schemeClr val="accent5"/>
                </a:solidFill>
                <a:effectLst/>
                <a:latin typeface="Lato"/>
              </a:rPr>
              <a:t>脫離 </a:t>
            </a:r>
            <a:r>
              <a:rPr lang="en-US" altLang="zh-TW" b="1" i="0" dirty="0">
                <a:solidFill>
                  <a:schemeClr val="accent5"/>
                </a:solidFill>
                <a:effectLst/>
                <a:latin typeface="Lato"/>
              </a:rPr>
              <a:t>normal flow</a:t>
            </a:r>
            <a:r>
              <a:rPr lang="zh-TW" altLang="en-US" dirty="0">
                <a:solidFill>
                  <a:schemeClr val="bg1"/>
                </a:solidFill>
              </a:rPr>
              <a:t>，在該行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向左或向右移動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直到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(outer edge)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接觸到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containing block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的邊緣或另一個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如果水平空間沒有空間可以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，就會將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向下移動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可以透過 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clear 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屬性來禁止此行為  </a:t>
            </a:r>
            <a:r>
              <a:rPr lang="en-US" altLang="zh-TW" dirty="0">
                <a:solidFill>
                  <a:srgbClr val="B2CCD6"/>
                </a:solidFill>
              </a:rPr>
              <a:t>clear: 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both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 </a:t>
            </a:r>
            <a:endParaRPr lang="en-US" altLang="zh-TW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D66A6F-60EE-4FED-95C5-A179F480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80" y="4092976"/>
            <a:ext cx="7815410" cy="26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7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57D94-837D-4EBC-BC48-3EC16B54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float</a:t>
            </a:r>
            <a:r>
              <a:rPr lang="zh-TW" altLang="en-US" dirty="0"/>
              <a:t>缺點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21E32D-FC14-4499-86C0-2B5180929282}"/>
              </a:ext>
            </a:extLst>
          </p:cNvPr>
          <p:cNvSpPr txBox="1"/>
          <p:nvPr/>
        </p:nvSpPr>
        <p:spPr>
          <a:xfrm>
            <a:off x="5196396" y="5652330"/>
            <a:ext cx="69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5"/>
                </a:solidFill>
              </a:rPr>
              <a:t>把紅色區塊也改成</a:t>
            </a:r>
            <a:r>
              <a:rPr lang="en-US" altLang="zh-TW" dirty="0">
                <a:solidFill>
                  <a:schemeClr val="accent5"/>
                </a:solidFill>
              </a:rPr>
              <a:t>float</a:t>
            </a:r>
            <a:r>
              <a:rPr lang="zh-TW" altLang="en-US" dirty="0">
                <a:solidFill>
                  <a:schemeClr val="accent5"/>
                </a:solidFill>
              </a:rPr>
              <a:t>看看，在</a:t>
            </a:r>
            <a:r>
              <a:rPr lang="en-US" altLang="zh-TW" dirty="0">
                <a:solidFill>
                  <a:schemeClr val="accent5"/>
                </a:solidFill>
              </a:rPr>
              <a:t>span</a:t>
            </a:r>
            <a:r>
              <a:rPr lang="zh-TW" altLang="en-US" dirty="0">
                <a:solidFill>
                  <a:schemeClr val="accent5"/>
                </a:solidFill>
              </a:rPr>
              <a:t>外面再加一個</a:t>
            </a:r>
            <a:r>
              <a:rPr lang="en-US" altLang="zh-TW" dirty="0">
                <a:solidFill>
                  <a:schemeClr val="accent5"/>
                </a:solidFill>
              </a:rPr>
              <a:t>div(</a:t>
            </a:r>
            <a:r>
              <a:rPr lang="zh-TW" altLang="en-US" dirty="0">
                <a:solidFill>
                  <a:schemeClr val="accent5"/>
                </a:solidFill>
              </a:rPr>
              <a:t>父元素</a:t>
            </a:r>
            <a:r>
              <a:rPr lang="en-US" altLang="zh-TW" dirty="0">
                <a:solidFill>
                  <a:schemeClr val="accent5"/>
                </a:solidFill>
              </a:rPr>
              <a:t>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EF51A-0E54-4B83-8F8D-8A99195A0880}"/>
              </a:ext>
            </a:extLst>
          </p:cNvPr>
          <p:cNvSpPr txBox="1"/>
          <p:nvPr/>
        </p:nvSpPr>
        <p:spPr>
          <a:xfrm>
            <a:off x="1371600" y="1389238"/>
            <a:ext cx="612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緊接在後方的元素會跑位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當子元素都是浮動的時候，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父元素</a:t>
            </a:r>
            <a:r>
              <a:rPr lang="zh-TW" altLang="en-US" dirty="0">
                <a:solidFill>
                  <a:schemeClr val="accent5"/>
                </a:solidFill>
              </a:rPr>
              <a:t>高度會消失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E07230-A3D7-4B28-A57E-574BA4B25FAD}"/>
              </a:ext>
            </a:extLst>
          </p:cNvPr>
          <p:cNvGrpSpPr/>
          <p:nvPr/>
        </p:nvGrpSpPr>
        <p:grpSpPr>
          <a:xfrm>
            <a:off x="872231" y="2403803"/>
            <a:ext cx="10599938" cy="3064959"/>
            <a:chOff x="872231" y="2403803"/>
            <a:chExt cx="10599938" cy="306495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732F0D3-DC2C-4D71-83ED-F2341B8D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231" y="2403803"/>
              <a:ext cx="10599938" cy="306495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296B62-4B36-4E73-9518-09E5C2F32A4A}"/>
                </a:ext>
              </a:extLst>
            </p:cNvPr>
            <p:cNvSpPr/>
            <p:nvPr/>
          </p:nvSpPr>
          <p:spPr>
            <a:xfrm>
              <a:off x="898864" y="2403803"/>
              <a:ext cx="1882066" cy="41992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526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5D90507D-559F-429B-95AC-597611CB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47946FC-B6BD-47E7-8ADE-9C00CDA2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19" y="1667469"/>
            <a:ext cx="3458058" cy="3248478"/>
          </a:xfr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B7C4AE1-57DB-43B6-AAA9-97DBD8E85A96}"/>
              </a:ext>
            </a:extLst>
          </p:cNvPr>
          <p:cNvGrpSpPr/>
          <p:nvPr/>
        </p:nvGrpSpPr>
        <p:grpSpPr>
          <a:xfrm>
            <a:off x="1729432" y="1059473"/>
            <a:ext cx="3353268" cy="5534797"/>
            <a:chOff x="1489735" y="1059473"/>
            <a:chExt cx="3353268" cy="55347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AB7A3D-FDBA-40C5-A768-FB559EF5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35" y="1059473"/>
              <a:ext cx="3353268" cy="55347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356FC1-351C-415F-BBE6-F2C05D8C6640}"/>
                </a:ext>
              </a:extLst>
            </p:cNvPr>
            <p:cNvSpPr/>
            <p:nvPr/>
          </p:nvSpPr>
          <p:spPr>
            <a:xfrm>
              <a:off x="2370338" y="1433146"/>
              <a:ext cx="328474" cy="342388"/>
            </a:xfrm>
            <a:prstGeom prst="rect">
              <a:avLst/>
            </a:prstGeom>
            <a:solidFill>
              <a:srgbClr val="E9D62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30E514-2DCA-4508-BED4-436ABC48662D}"/>
                </a:ext>
              </a:extLst>
            </p:cNvPr>
            <p:cNvSpPr/>
            <p:nvPr/>
          </p:nvSpPr>
          <p:spPr>
            <a:xfrm>
              <a:off x="2370338" y="3500126"/>
              <a:ext cx="328474" cy="3423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FF7FAA-B690-4434-9BB3-A3A0F3640DD4}"/>
              </a:ext>
            </a:extLst>
          </p:cNvPr>
          <p:cNvSpPr txBox="1"/>
          <p:nvPr/>
        </p:nvSpPr>
        <p:spPr>
          <a:xfrm>
            <a:off x="7414568" y="2354580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浮起來了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FF47BF-6B66-40BE-AB3E-E72B6CD6D4EA}"/>
              </a:ext>
            </a:extLst>
          </p:cNvPr>
          <p:cNvSpPr txBox="1"/>
          <p:nvPr/>
        </p:nvSpPr>
        <p:spPr>
          <a:xfrm>
            <a:off x="10129421" y="2097304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就沒有依靠</a:t>
            </a:r>
          </a:p>
        </p:txBody>
      </p:sp>
    </p:spTree>
    <p:extLst>
      <p:ext uri="{BB962C8B-B14F-4D97-AF65-F5344CB8AC3E}">
        <p14:creationId xmlns:p14="http://schemas.microsoft.com/office/powerpoint/2010/main" val="152879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945C8A-22F3-4BC8-A165-D1515FE1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89103"/>
            <a:ext cx="6694624" cy="4810637"/>
          </a:xfrm>
          <a:prstGeom prst="rect">
            <a:avLst/>
          </a:prstGeom>
        </p:spPr>
      </p:pic>
      <p:sp>
        <p:nvSpPr>
          <p:cNvPr id="12" name="標題 11">
            <a:extLst>
              <a:ext uri="{FF2B5EF4-FFF2-40B4-BE49-F238E27FC236}">
                <a16:creationId xmlns:a16="http://schemas.microsoft.com/office/drawing/2014/main" id="{2ADF098C-05EF-4642-8711-A68A067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外面加一個</a:t>
            </a:r>
            <a:r>
              <a:rPr lang="en-US" altLang="zh-TW" dirty="0"/>
              <a:t>div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494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17547-9F6C-4D89-82FF-93196BB7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4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區塊 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07C70-F331-49F5-B255-60650BA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5867"/>
            <a:ext cx="8792802" cy="41915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DABE62-B302-471B-8CA5-ACE3D615B65A}"/>
              </a:ext>
            </a:extLst>
          </p:cNvPr>
          <p:cNvSpPr txBox="1"/>
          <p:nvPr/>
        </p:nvSpPr>
        <p:spPr>
          <a:xfrm>
            <a:off x="5539666" y="1230205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的高度是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撐起來的</a:t>
            </a:r>
          </a:p>
        </p:txBody>
      </p:sp>
    </p:spTree>
    <p:extLst>
      <p:ext uri="{BB962C8B-B14F-4D97-AF65-F5344CB8AC3E}">
        <p14:creationId xmlns:p14="http://schemas.microsoft.com/office/powerpoint/2010/main" val="942541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506EC3-28DE-41AD-97C2-EE96735C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844201"/>
            <a:ext cx="8968356" cy="4032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960503-64E4-4F9E-8A8B-D966315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A.B</a:t>
            </a:r>
            <a:r>
              <a:rPr lang="zh-TW" altLang="en-US" dirty="0"/>
              <a:t>都是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E7100B-654F-461C-A2D3-DE17FEA65192}"/>
              </a:ext>
            </a:extLst>
          </p:cNvPr>
          <p:cNvSpPr txBox="1"/>
          <p:nvPr/>
        </p:nvSpPr>
        <p:spPr>
          <a:xfrm>
            <a:off x="8036802" y="2696137"/>
            <a:ext cx="229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外面的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會失去高度</a:t>
            </a:r>
          </a:p>
        </p:txBody>
      </p:sp>
    </p:spTree>
    <p:extLst>
      <p:ext uri="{BB962C8B-B14F-4D97-AF65-F5344CB8AC3E}">
        <p14:creationId xmlns:p14="http://schemas.microsoft.com/office/powerpoint/2010/main" val="3138116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F336F-DB97-4F3E-86E2-F4E17012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高度解法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24854-3196-43A9-B270-EADBE4BF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76915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強制給高度  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height: 280px;  /*</a:t>
            </a:r>
            <a:r>
              <a:rPr lang="zh-TW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不適合用在動態計算高度的頁面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457200" indent="-457200">
              <a:buAutoNum type="arabicPeriod"/>
            </a:pPr>
            <a:r>
              <a:rPr lang="en-US" altLang="zh-TW" dirty="0">
                <a:solidFill>
                  <a:srgbClr val="C3E88D"/>
                </a:solidFill>
              </a:rPr>
              <a:t>Overflow: auto;</a:t>
            </a:r>
            <a:r>
              <a:rPr lang="zh-TW" altLang="en-US" dirty="0">
                <a:solidFill>
                  <a:srgbClr val="C3E88D"/>
                </a:solidFill>
              </a:rPr>
              <a:t>  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  <a:r>
              <a:rPr lang="zh-TW" altLang="en-US" dirty="0">
                <a:solidFill>
                  <a:srgbClr val="C3E88D"/>
                </a:solidFill>
              </a:rPr>
              <a:t>*超出範圍的東西 自動補滿</a:t>
            </a:r>
            <a:r>
              <a:rPr lang="en-US" altLang="zh-TW" dirty="0">
                <a:solidFill>
                  <a:srgbClr val="C3E88D"/>
                </a:solidFill>
              </a:rPr>
              <a:t>(</a:t>
            </a:r>
            <a:r>
              <a:rPr lang="zh-TW" altLang="en-US" dirty="0">
                <a:solidFill>
                  <a:srgbClr val="C3E88D"/>
                </a:solidFill>
              </a:rPr>
              <a:t>到最高的高度</a:t>
            </a:r>
            <a:r>
              <a:rPr lang="en-US" altLang="zh-TW" dirty="0">
                <a:solidFill>
                  <a:srgbClr val="C3E88D"/>
                </a:solidFill>
              </a:rPr>
              <a:t>)</a:t>
            </a:r>
            <a:r>
              <a:rPr lang="zh-TW" altLang="en-US" dirty="0">
                <a:solidFill>
                  <a:srgbClr val="C3E88D"/>
                </a:solidFill>
              </a:rPr>
              <a:t>*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</a:p>
          <a:p>
            <a:pPr marL="457200" indent="-457200">
              <a:buAutoNum type="arabicPeriod"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加上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clear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		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*清除對浮動的影響*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67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20588-E7C7-4450-9C27-EC5D9D9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C5320-E91C-4AE7-A8B9-C9FB480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8829"/>
            <a:ext cx="8876594" cy="4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5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38AB3-6BE8-46AC-9EF2-C978685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Inline-block vs float </a:t>
            </a:r>
            <a:r>
              <a:rPr lang="zh-TW" altLang="en-US" dirty="0"/>
              <a:t>使用情境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A7F15-2373-4A04-8E50-D15C934B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60998" cy="1366478"/>
          </a:xfrm>
        </p:spPr>
        <p:txBody>
          <a:bodyPr>
            <a:normAutofit/>
          </a:bodyPr>
          <a:lstStyle/>
          <a:p>
            <a:r>
              <a:rPr lang="en-US" altLang="zh-TW" dirty="0"/>
              <a:t>Inline-block:</a:t>
            </a:r>
            <a:r>
              <a:rPr lang="zh-CN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為了處理垂直對齊問題</a:t>
            </a:r>
            <a:r>
              <a:rPr lang="zh-TW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橫向排列元素</a:t>
            </a:r>
            <a:endParaRPr lang="en-US" altLang="zh-CN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減少了程式對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的更改操作，因為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的每一次更改，</a:t>
            </a:r>
            <a:r>
              <a:rPr lang="zh-TW" altLang="en-US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器會重繪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樹。會增加性能消耗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A54D94-88D1-44CD-93F3-C0AED964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64" y="3224215"/>
            <a:ext cx="4240255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30899E-007C-47F0-82A2-380D89B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4" y="3224215"/>
            <a:ext cx="5686356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B3EDEB-0AB6-4B6B-A675-D1931A021AD5}"/>
              </a:ext>
            </a:extLst>
          </p:cNvPr>
          <p:cNvSpPr txBox="1"/>
          <p:nvPr/>
        </p:nvSpPr>
        <p:spPr>
          <a:xfrm>
            <a:off x="1404151" y="5411889"/>
            <a:ext cx="6094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2"/>
                </a:solidFill>
                <a:latin typeface="Consolas" panose="020B0609020204030204" pitchFamily="49" charset="0"/>
              </a:rPr>
              <a:t>Float: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對一個元素跟圍繞他的一些元素進行更多控制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文繞圖、</a:t>
            </a:r>
            <a:r>
              <a:rPr lang="zh-TW" altLang="en-US" dirty="0"/>
              <a:t>靠左靠右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6FFD26-2ACA-4F0C-87CF-7F46EFDD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80" y="5878106"/>
            <a:ext cx="7624439" cy="771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6C811B-79A0-4E14-9905-D70137F2ADF1}"/>
              </a:ext>
            </a:extLst>
          </p:cNvPr>
          <p:cNvSpPr txBox="1"/>
          <p:nvPr/>
        </p:nvSpPr>
        <p:spPr>
          <a:xfrm>
            <a:off x="6396361" y="5142975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使用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display: flex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可以做到的版面設定更多元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93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ACF49-8CB5-4F1F-ABB3-F0203449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使用場景</a:t>
            </a:r>
            <a:r>
              <a:rPr lang="en-US" altLang="zh-TW" dirty="0"/>
              <a:t>-</a:t>
            </a:r>
            <a:r>
              <a:rPr lang="zh-TW" altLang="en-US" dirty="0"/>
              <a:t>靠左靠右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25244D-2F3B-4102-95F6-4F13D40E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8" y="2766268"/>
            <a:ext cx="11265763" cy="1140515"/>
          </a:xfrm>
          <a:prstGeom prst="rect">
            <a:avLst/>
          </a:prstGeom>
        </p:spPr>
      </p:pic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4E0D0E41-5A05-4E0E-848A-3519E6F1181D}"/>
              </a:ext>
            </a:extLst>
          </p:cNvPr>
          <p:cNvSpPr/>
          <p:nvPr/>
        </p:nvSpPr>
        <p:spPr>
          <a:xfrm>
            <a:off x="6130290" y="3086100"/>
            <a:ext cx="849630" cy="312420"/>
          </a:xfrm>
          <a:prstGeom prst="wedgeRectCallout">
            <a:avLst>
              <a:gd name="adj1" fmla="val -60295"/>
              <a:gd name="adj2" fmla="val -11890"/>
            </a:avLst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5px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34AF5B-94D0-4685-896E-57B9D503C1D1}"/>
              </a:ext>
            </a:extLst>
          </p:cNvPr>
          <p:cNvSpPr txBox="1"/>
          <p:nvPr/>
        </p:nvSpPr>
        <p:spPr>
          <a:xfrm>
            <a:off x="1954530" y="2824490"/>
            <a:ext cx="54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658B8F-645C-4FAA-AF63-185B065DA677}"/>
              </a:ext>
            </a:extLst>
          </p:cNvPr>
          <p:cNvSpPr txBox="1"/>
          <p:nvPr/>
        </p:nvSpPr>
        <p:spPr>
          <a:xfrm>
            <a:off x="366814" y="2955295"/>
            <a:ext cx="54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0C9528A-9C58-423D-98AB-03EBB486D7D6}"/>
              </a:ext>
            </a:extLst>
          </p:cNvPr>
          <p:cNvCxnSpPr/>
          <p:nvPr/>
        </p:nvCxnSpPr>
        <p:spPr>
          <a:xfrm>
            <a:off x="1893570" y="2824490"/>
            <a:ext cx="0" cy="261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DDA9A49-3938-488E-81B1-092BED621312}"/>
              </a:ext>
            </a:extLst>
          </p:cNvPr>
          <p:cNvCxnSpPr/>
          <p:nvPr/>
        </p:nvCxnSpPr>
        <p:spPr>
          <a:xfrm>
            <a:off x="495300" y="3204210"/>
            <a:ext cx="114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241D5E-2055-4F0F-8639-4C9363F75108}"/>
              </a:ext>
            </a:extLst>
          </p:cNvPr>
          <p:cNvSpPr txBox="1"/>
          <p:nvPr/>
        </p:nvSpPr>
        <p:spPr>
          <a:xfrm>
            <a:off x="2621133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D271B2-6C45-4F88-958D-325A99331CBF}"/>
              </a:ext>
            </a:extLst>
          </p:cNvPr>
          <p:cNvSpPr txBox="1"/>
          <p:nvPr/>
        </p:nvSpPr>
        <p:spPr>
          <a:xfrm>
            <a:off x="9092954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50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391B00-1235-4951-B09E-4688177D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388"/>
            <a:ext cx="12192000" cy="34113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FC2E1C-7E85-42F2-904C-BFD2A687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2636"/>
            <a:ext cx="12192000" cy="17407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270AEA-B9C1-450D-BC51-D8E0B9164361}"/>
              </a:ext>
            </a:extLst>
          </p:cNvPr>
          <p:cNvSpPr txBox="1"/>
          <p:nvPr/>
        </p:nvSpPr>
        <p:spPr>
          <a:xfrm>
            <a:off x="978761" y="241557"/>
            <a:ext cx="10340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box-sizing(</a:t>
            </a:r>
            <a:r>
              <a:rPr lang="zh-TW" altLang="en-US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平分三欄、加上</a:t>
            </a:r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1px</a:t>
            </a:r>
            <a:r>
              <a:rPr lang="zh-TW" altLang="en-US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實線</a:t>
            </a:r>
            <a:r>
              <a:rPr lang="en-US" altLang="zh-TW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50FC37-2379-4280-97F2-5C7C5BAA3784}"/>
              </a:ext>
            </a:extLst>
          </p:cNvPr>
          <p:cNvSpPr txBox="1"/>
          <p:nvPr/>
        </p:nvSpPr>
        <p:spPr>
          <a:xfrm>
            <a:off x="1216242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02D31F-C8AF-4EC9-80FD-E31547995270}"/>
              </a:ext>
            </a:extLst>
          </p:cNvPr>
          <p:cNvSpPr txBox="1"/>
          <p:nvPr/>
        </p:nvSpPr>
        <p:spPr>
          <a:xfrm>
            <a:off x="4864965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BA2B03-4D21-44C3-8956-084EC29CA620}"/>
              </a:ext>
            </a:extLst>
          </p:cNvPr>
          <p:cNvSpPr txBox="1"/>
          <p:nvPr/>
        </p:nvSpPr>
        <p:spPr>
          <a:xfrm>
            <a:off x="9037470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14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C9DD0-D6FE-4DCD-834D-40A36BD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 </a:t>
            </a:r>
            <a:r>
              <a:rPr lang="en-US" altLang="zh-TW" dirty="0"/>
              <a:t>1px.</a:t>
            </a:r>
            <a:r>
              <a:rPr lang="zh-TW" altLang="en-US" dirty="0"/>
              <a:t>實線</a:t>
            </a:r>
            <a:r>
              <a:rPr lang="en-US" altLang="zh-TW" dirty="0"/>
              <a:t>border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5856-3B79-4E08-8797-C8845E87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73F648-0D6B-42CA-87AA-6E1662BC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959"/>
            <a:ext cx="12192000" cy="2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9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817500-995C-44A3-ACDB-82FC943A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"/>
          <a:stretch/>
        </p:blipFill>
        <p:spPr>
          <a:xfrm>
            <a:off x="1371600" y="3533313"/>
            <a:ext cx="8839329" cy="28452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B46CD9-A675-4BC2-ACFF-88C39DEB54A6}"/>
              </a:ext>
            </a:extLst>
          </p:cNvPr>
          <p:cNvSpPr txBox="1"/>
          <p:nvPr/>
        </p:nvSpPr>
        <p:spPr>
          <a:xfrm>
            <a:off x="7503851" y="3569650"/>
            <a:ext cx="179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925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C998E-3767-499A-A8BB-C885F4A4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網頁初始化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1997DE-2500-4C7A-AAAF-E733372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  margin: 0;</a:t>
            </a:r>
          </a:p>
          <a:p>
            <a:pPr marL="0" indent="0">
              <a:buNone/>
            </a:pPr>
            <a:r>
              <a:rPr lang="en-US" altLang="zh-TW" dirty="0"/>
              <a:t>  padding: 0;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49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81D825-D792-42D3-9751-0AA2ABC2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/>
          <a:stretch/>
        </p:blipFill>
        <p:spPr>
          <a:xfrm>
            <a:off x="328474" y="1873188"/>
            <a:ext cx="12192000" cy="300771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A57F20-CAA8-4A2B-BB77-A18ED798B1E6}"/>
              </a:ext>
            </a:extLst>
          </p:cNvPr>
          <p:cNvCxnSpPr/>
          <p:nvPr/>
        </p:nvCxnSpPr>
        <p:spPr>
          <a:xfrm>
            <a:off x="3959441" y="3124940"/>
            <a:ext cx="4616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ADF22A-ED2B-4B73-9DBD-DECCA24E7C31}"/>
              </a:ext>
            </a:extLst>
          </p:cNvPr>
          <p:cNvSpPr txBox="1"/>
          <p:nvPr/>
        </p:nvSpPr>
        <p:spPr>
          <a:xfrm>
            <a:off x="3959441" y="319237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10%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3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02C124-FAC1-47FA-9221-C23BE8214EA6}"/>
              </a:ext>
            </a:extLst>
          </p:cNvPr>
          <p:cNvSpPr/>
          <p:nvPr/>
        </p:nvSpPr>
        <p:spPr>
          <a:xfrm>
            <a:off x="2405849" y="3613212"/>
            <a:ext cx="9108489" cy="296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40306F-B31E-4030-ADC1-34EEFF6C884F}"/>
              </a:ext>
            </a:extLst>
          </p:cNvPr>
          <p:cNvSpPr/>
          <p:nvPr/>
        </p:nvSpPr>
        <p:spPr>
          <a:xfrm>
            <a:off x="2476870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37D9B-0EF3-48BB-B763-1E2579E50B1B}"/>
              </a:ext>
            </a:extLst>
          </p:cNvPr>
          <p:cNvSpPr/>
          <p:nvPr/>
        </p:nvSpPr>
        <p:spPr>
          <a:xfrm>
            <a:off x="5415379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AAE59-8B4A-484B-A621-9C50A7F10374}"/>
              </a:ext>
            </a:extLst>
          </p:cNvPr>
          <p:cNvSpPr/>
          <p:nvPr/>
        </p:nvSpPr>
        <p:spPr>
          <a:xfrm>
            <a:off x="8353888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BCE2A3-9765-4D2C-9D47-7385A01D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221"/>
            <a:ext cx="12082509" cy="339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maincontext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font-size: 0;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    Contrary to popular belief, Lorem Ipsum is not simply random text.			It has roots in a piece of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classicalLatin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EEFFFF"/>
                </a:solidFill>
              </a:rPr>
              <a:t>       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025AA-4F80-44CA-805D-5DDAA6BD5E36}"/>
              </a:ext>
            </a:extLst>
          </p:cNvPr>
          <p:cNvSpPr/>
          <p:nvPr/>
        </p:nvSpPr>
        <p:spPr>
          <a:xfrm>
            <a:off x="2763544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35FC04-F87D-4F65-B7F2-74D6D4D53AEE}"/>
              </a:ext>
            </a:extLst>
          </p:cNvPr>
          <p:cNvSpPr/>
          <p:nvPr/>
        </p:nvSpPr>
        <p:spPr>
          <a:xfrm>
            <a:off x="5715370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ABDB4-05EB-4AE5-9697-61836E4BCE62}"/>
              </a:ext>
            </a:extLst>
          </p:cNvPr>
          <p:cNvSpPr/>
          <p:nvPr/>
        </p:nvSpPr>
        <p:spPr>
          <a:xfrm>
            <a:off x="8653879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D53E103-3C08-4AA9-9094-251734E11A16}"/>
              </a:ext>
            </a:extLst>
          </p:cNvPr>
          <p:cNvCxnSpPr>
            <a:stCxn id="8" idx="0"/>
            <a:endCxn id="5" idx="0"/>
          </p:cNvCxnSpPr>
          <p:nvPr/>
        </p:nvCxnSpPr>
        <p:spPr>
          <a:xfrm flipV="1">
            <a:off x="3995203" y="3676254"/>
            <a:ext cx="11899" cy="3851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C64DA6-F3FE-4642-BE63-375E8183BDD1}"/>
              </a:ext>
            </a:extLst>
          </p:cNvPr>
          <p:cNvSpPr txBox="1"/>
          <p:nvPr/>
        </p:nvSpPr>
        <p:spPr>
          <a:xfrm>
            <a:off x="4548696" y="3195055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maincontext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7DCD488-598A-4719-BD77-B8D296E4D713}"/>
              </a:ext>
            </a:extLst>
          </p:cNvPr>
          <p:cNvSpPr txBox="1"/>
          <p:nvPr/>
        </p:nvSpPr>
        <p:spPr>
          <a:xfrm>
            <a:off x="5956974" y="368416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context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10EB96-7A92-4F18-9D13-09D526DCFA58}"/>
              </a:ext>
            </a:extLst>
          </p:cNvPr>
          <p:cNvSpPr txBox="1"/>
          <p:nvPr/>
        </p:nvSpPr>
        <p:spPr>
          <a:xfrm>
            <a:off x="2910900" y="418114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text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16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412306-DDA1-4A1D-98EC-44145066F386}"/>
              </a:ext>
            </a:extLst>
          </p:cNvPr>
          <p:cNvSpPr/>
          <p:nvPr/>
        </p:nvSpPr>
        <p:spPr>
          <a:xfrm>
            <a:off x="2993057" y="1805175"/>
            <a:ext cx="6693763" cy="3471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上下左右置中對齊</a:t>
            </a:r>
            <a:endParaRPr lang="en-US" altLang="zh-TW" sz="3600" dirty="0"/>
          </a:p>
          <a:p>
            <a:pPr algn="ctr"/>
            <a:r>
              <a:rPr lang="en-US" altLang="zh-TW" sz="3600" dirty="0"/>
              <a:t>4</a:t>
            </a:r>
            <a:r>
              <a:rPr lang="zh-TW" altLang="en-US" sz="3600" dirty="0"/>
              <a:t>種方法</a:t>
            </a:r>
          </a:p>
        </p:txBody>
      </p:sp>
    </p:spTree>
    <p:extLst>
      <p:ext uri="{BB962C8B-B14F-4D97-AF65-F5344CB8AC3E}">
        <p14:creationId xmlns:p14="http://schemas.microsoft.com/office/powerpoint/2010/main" val="23326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03F63-0F0F-4122-9B21-8C80ACEA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水平置中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14BEA-B2EC-4B88-839D-6093F974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759" y="1748627"/>
            <a:ext cx="3724183" cy="64216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text-align: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center;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782945-4869-4B8B-95E5-4C96782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9" y="1546990"/>
            <a:ext cx="4753638" cy="47155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78E6F5-1B61-473E-97CB-07B93FCABCFF}"/>
              </a:ext>
            </a:extLst>
          </p:cNvPr>
          <p:cNvSpPr txBox="1"/>
          <p:nvPr/>
        </p:nvSpPr>
        <p:spPr>
          <a:xfrm>
            <a:off x="4085947" y="2325394"/>
            <a:ext cx="2314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lass:</a:t>
            </a:r>
            <a:r>
              <a:rPr lang="zh-TW" alt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middle</a:t>
            </a: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寬、高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:500px</a:t>
            </a: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1px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的邊框</a:t>
            </a:r>
            <a:endParaRPr lang="en-US" altLang="zh-TW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9E6464-4CE8-47AB-86D4-8444F1780393}"/>
              </a:ext>
            </a:extLst>
          </p:cNvPr>
          <p:cNvSpPr txBox="1"/>
          <p:nvPr/>
        </p:nvSpPr>
        <p:spPr>
          <a:xfrm>
            <a:off x="7610380" y="2158127"/>
            <a:ext cx="270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lass:middletext</a:t>
            </a:r>
            <a:endParaRPr lang="en-US" altLang="zh-TW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756AF8C-2A73-4EAF-847B-089162E02810}"/>
              </a:ext>
            </a:extLst>
          </p:cNvPr>
          <p:cNvCxnSpPr>
            <a:endCxn id="14" idx="0"/>
          </p:cNvCxnSpPr>
          <p:nvPr/>
        </p:nvCxnSpPr>
        <p:spPr>
          <a:xfrm flipH="1">
            <a:off x="5243374" y="1956062"/>
            <a:ext cx="784564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E722BFE-5329-422C-8741-CB4A5FD80CE3}"/>
              </a:ext>
            </a:extLst>
          </p:cNvPr>
          <p:cNvCxnSpPr/>
          <p:nvPr/>
        </p:nvCxnSpPr>
        <p:spPr>
          <a:xfrm>
            <a:off x="7972148" y="1956062"/>
            <a:ext cx="91440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BB22E3-BC35-49E0-BCC7-AE586CE344A3}"/>
              </a:ext>
            </a:extLst>
          </p:cNvPr>
          <p:cNvSpPr txBox="1"/>
          <p:nvPr/>
        </p:nvSpPr>
        <p:spPr>
          <a:xfrm>
            <a:off x="1553946" y="3555294"/>
            <a:ext cx="3379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</a:p>
          <a:p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只作用在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table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Inline-block (</a:t>
            </a:r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互相對其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1393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6401-F8A0-4E4E-A61B-0B44D562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336742" cy="747346"/>
          </a:xfrm>
        </p:spPr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行高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BCF68-147D-4521-B810-B1D5977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行高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b="0" i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zh-TW" altLang="en-US" i="0" dirty="0">
                <a:solidFill>
                  <a:schemeClr val="bg1"/>
                </a:solidFill>
              </a:rPr>
              <a:t>只能夠適用於一行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1284E-6BDD-47F9-A1BC-7C8E142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02" y="1205685"/>
            <a:ext cx="4839375" cy="468695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DD30A32-71FE-47B7-A185-CDF9D6E01D73}"/>
              </a:ext>
            </a:extLst>
          </p:cNvPr>
          <p:cNvCxnSpPr/>
          <p:nvPr/>
        </p:nvCxnSpPr>
        <p:spPr>
          <a:xfrm>
            <a:off x="6773662" y="1242874"/>
            <a:ext cx="0" cy="448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45BCA6-A0D2-4896-8B75-15F12C7BCDF6}"/>
              </a:ext>
            </a:extLst>
          </p:cNvPr>
          <p:cNvSpPr txBox="1"/>
          <p:nvPr/>
        </p:nvSpPr>
        <p:spPr>
          <a:xfrm>
            <a:off x="6760346" y="1953031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文字的高度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500px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5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170E5-7877-403F-B653-568BC79C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垂直置中</a:t>
            </a:r>
            <a:r>
              <a:rPr lang="en-US" altLang="zh-TW" dirty="0"/>
              <a:t>-table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37BF4-8A21-409F-8789-98F8E207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80" y="1678563"/>
            <a:ext cx="8029852" cy="413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把父元素轉換成表格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table-cell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*子元素轉換為儲存格*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*垂直對齊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置</a:t>
            </a:r>
            <a:r>
              <a:rPr lang="zh-TW" altLang="en-US" dirty="0">
                <a:solidFill>
                  <a:srgbClr val="89DDFF"/>
                </a:solidFill>
              </a:rPr>
              <a:t>中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EDEA79-8B80-4674-8626-E9A8CC16E133}"/>
              </a:ext>
            </a:extLst>
          </p:cNvPr>
          <p:cNvSpPr txBox="1"/>
          <p:nvPr/>
        </p:nvSpPr>
        <p:spPr>
          <a:xfrm>
            <a:off x="8584706" y="4015170"/>
            <a:ext cx="3169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只支援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Inline-block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互相對齊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0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A4BA1-8403-4458-8B4A-5928326B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en-US" altLang="zh-TW" b="0" dirty="0">
                <a:solidFill>
                  <a:srgbClr val="B2CCD6"/>
                </a:solidFill>
                <a:effectLst/>
              </a:rPr>
              <a:t> </a:t>
            </a:r>
            <a:r>
              <a:rPr lang="en-US" altLang="zh-TW" b="0" dirty="0" err="1">
                <a:solidFill>
                  <a:srgbClr val="B2CCD6"/>
                </a:solidFill>
                <a:effectLst/>
              </a:rPr>
              <a:t>transform:</a:t>
            </a:r>
            <a:r>
              <a:rPr lang="en-US" altLang="zh-TW" b="0" i="0" dirty="0" err="1">
                <a:effectLst/>
              </a:rPr>
              <a:t>translateY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A7B34F-E0CA-4863-8344-2FFE4F85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76" y="3352609"/>
            <a:ext cx="2942045" cy="2849382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AA87214-01A8-48B6-BD80-674F8F85D412}"/>
              </a:ext>
            </a:extLst>
          </p:cNvPr>
          <p:cNvSpPr txBox="1">
            <a:spLocks/>
          </p:cNvSpPr>
          <p:nvPr/>
        </p:nvSpPr>
        <p:spPr>
          <a:xfrm>
            <a:off x="1459420" y="2470700"/>
            <a:ext cx="6317418" cy="225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top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>
                <a:solidFill>
                  <a:srgbClr val="F78C6C"/>
                </a:solidFill>
              </a:rPr>
              <a:t>50%</a:t>
            </a:r>
            <a:r>
              <a:rPr lang="en-US" altLang="zh-TW" dirty="0">
                <a:solidFill>
                  <a:srgbClr val="89DDFF"/>
                </a:solidFill>
              </a:rPr>
              <a:t>; </a:t>
            </a:r>
            <a:r>
              <a:rPr lang="en-US" altLang="zh-TW" dirty="0">
                <a:solidFill>
                  <a:srgbClr val="EEFFFF"/>
                </a:solidFill>
              </a:rPr>
              <a:t>/*</a:t>
            </a:r>
            <a:r>
              <a:rPr lang="zh-TW" altLang="en-US" dirty="0">
                <a:solidFill>
                  <a:srgbClr val="EEFFFF"/>
                </a:solidFill>
              </a:rPr>
              <a:t>不知道要依據哪裡的</a:t>
            </a:r>
            <a:r>
              <a:rPr lang="en-US" altLang="zh-TW" dirty="0">
                <a:solidFill>
                  <a:srgbClr val="EEFFFF"/>
                </a:solidFill>
              </a:rPr>
              <a:t>50%*/  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position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relative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r>
              <a:rPr lang="en-US" altLang="zh-TW" dirty="0">
                <a:solidFill>
                  <a:srgbClr val="EEFFFF"/>
                </a:solidFill>
              </a:rPr>
              <a:t> /*</a:t>
            </a:r>
            <a:r>
              <a:rPr lang="zh-TW" altLang="en-US" dirty="0">
                <a:solidFill>
                  <a:srgbClr val="EEFFFF"/>
                </a:solidFill>
              </a:rPr>
              <a:t>加上相對定位</a:t>
            </a:r>
            <a:r>
              <a:rPr lang="en-US" altLang="zh-TW" dirty="0">
                <a:solidFill>
                  <a:srgbClr val="EEFFFF"/>
                </a:solidFill>
              </a:rPr>
              <a:t>*/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transform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 err="1">
                <a:solidFill>
                  <a:srgbClr val="82AAFF"/>
                </a:solidFill>
              </a:rPr>
              <a:t>translateY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en-US" altLang="zh-TW" dirty="0">
                <a:solidFill>
                  <a:srgbClr val="F78C6C"/>
                </a:solidFill>
              </a:rPr>
              <a:t>-50%</a:t>
            </a:r>
            <a:r>
              <a:rPr lang="en-US" altLang="zh-TW" dirty="0">
                <a:solidFill>
                  <a:srgbClr val="89DDFF"/>
                </a:solidFill>
              </a:rPr>
              <a:t>);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89DDFF"/>
                </a:solidFill>
              </a:rPr>
              <a:t>/</a:t>
            </a:r>
            <a:r>
              <a:rPr lang="zh-TW" altLang="en-US" dirty="0">
                <a:solidFill>
                  <a:srgbClr val="89DDFF"/>
                </a:solidFill>
              </a:rPr>
              <a:t>*移動</a:t>
            </a:r>
            <a:r>
              <a:rPr lang="en-US" altLang="zh-TW" dirty="0">
                <a:solidFill>
                  <a:srgbClr val="89DDFF"/>
                </a:solidFill>
              </a:rPr>
              <a:t>Y</a:t>
            </a:r>
            <a:r>
              <a:rPr lang="zh-TW" altLang="en-US" dirty="0">
                <a:solidFill>
                  <a:srgbClr val="89DDFF"/>
                </a:solidFill>
              </a:rPr>
              <a:t>軸的位置*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en-US" altLang="zh-TW" dirty="0">
              <a:solidFill>
                <a:srgbClr val="EEFFFF"/>
              </a:solidFill>
            </a:endParaRPr>
          </a:p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31668F6-D398-43AB-A17C-CFF7341E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3315810" cy="576365"/>
          </a:xfrm>
        </p:spPr>
        <p:txBody>
          <a:bodyPr/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改變垂直的位移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74ED10E-051E-4E45-9F72-90FB3E760C91}"/>
              </a:ext>
            </a:extLst>
          </p:cNvPr>
          <p:cNvGrpSpPr/>
          <p:nvPr/>
        </p:nvGrpSpPr>
        <p:grpSpPr>
          <a:xfrm>
            <a:off x="5747182" y="3352608"/>
            <a:ext cx="2846403" cy="2840559"/>
            <a:chOff x="6430762" y="1433146"/>
            <a:chExt cx="3647379" cy="363989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18C0C2-B110-4E11-96D0-1229CB81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762" y="1433146"/>
              <a:ext cx="3647379" cy="3639890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15F6355-FEDD-4FCF-9A77-AC8DFB0D41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4451" y="1553592"/>
              <a:ext cx="0" cy="18110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7520BF5-3399-4D51-A98C-B5FA431A407D}"/>
                </a:ext>
              </a:extLst>
            </p:cNvPr>
            <p:cNvSpPr txBox="1"/>
            <p:nvPr/>
          </p:nvSpPr>
          <p:spPr>
            <a:xfrm>
              <a:off x="8254451" y="2684258"/>
              <a:ext cx="14135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E28394"/>
                  </a:solidFill>
                </a:rPr>
                <a:t>50%</a:t>
              </a:r>
              <a:r>
                <a:rPr lang="zh-TW" altLang="en-US" dirty="0">
                  <a:solidFill>
                    <a:srgbClr val="E28394"/>
                  </a:solidFill>
                </a:rPr>
                <a:t>開始</a:t>
              </a: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ED49868-6E56-4722-8DE6-E3AAFD776BD1}"/>
                </a:ext>
              </a:extLst>
            </p:cNvPr>
            <p:cNvSpPr/>
            <p:nvPr/>
          </p:nvSpPr>
          <p:spPr>
            <a:xfrm>
              <a:off x="8158579" y="3195961"/>
              <a:ext cx="159794" cy="15979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1FE045C-793B-4664-8BE5-11506C850BB5}"/>
              </a:ext>
            </a:extLst>
          </p:cNvPr>
          <p:cNvSpPr/>
          <p:nvPr/>
        </p:nvSpPr>
        <p:spPr>
          <a:xfrm>
            <a:off x="6533965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33F7B4-BC2B-4479-BEC0-5AFD44F87C22}"/>
              </a:ext>
            </a:extLst>
          </p:cNvPr>
          <p:cNvSpPr/>
          <p:nvPr/>
        </p:nvSpPr>
        <p:spPr>
          <a:xfrm>
            <a:off x="9619961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1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25E44-A11B-4495-9033-202177DB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 inline-block(</a:t>
            </a:r>
            <a:r>
              <a:rPr lang="zh-TW" altLang="en-US" dirty="0"/>
              <a:t>互相對齊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5ED6D-678A-4516-B3D0-1ADC9CE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4" y="1571347"/>
            <a:ext cx="4313344" cy="35701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FF49AB-D997-4F2A-BAD5-A55DA1FC8DC9}"/>
              </a:ext>
            </a:extLst>
          </p:cNvPr>
          <p:cNvSpPr txBox="1"/>
          <p:nvPr/>
        </p:nvSpPr>
        <p:spPr>
          <a:xfrm>
            <a:off x="5552440" y="2107760"/>
            <a:ext cx="6019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*改成和父元素一樣高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89DDF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00px/100%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0B942E-D9D4-4976-83D6-7E362A38103B}"/>
              </a:ext>
            </a:extLst>
          </p:cNvPr>
          <p:cNvSpPr txBox="1"/>
          <p:nvPr/>
        </p:nvSpPr>
        <p:spPr>
          <a:xfrm>
            <a:off x="1536184" y="3429000"/>
            <a:ext cx="78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77F76E-7610-4674-A46D-7067F5C94DF1}"/>
              </a:ext>
            </a:extLst>
          </p:cNvPr>
          <p:cNvSpPr txBox="1"/>
          <p:nvPr/>
        </p:nvSpPr>
        <p:spPr>
          <a:xfrm>
            <a:off x="6554212" y="1654888"/>
            <a:ext cx="43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在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.middle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的裡面加上一個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qq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20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33C55-C1F6-469B-83DF-940E5F6A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27215"/>
            <a:ext cx="9601200" cy="747346"/>
          </a:xfrm>
        </p:spPr>
        <p:txBody>
          <a:bodyPr>
            <a:normAutofit/>
          </a:bodyPr>
          <a:lstStyle/>
          <a:p>
            <a:r>
              <a:rPr lang="en-US" altLang="zh-TW" i="0" dirty="0">
                <a:effectLst/>
              </a:rPr>
              <a:t>::after</a:t>
            </a:r>
            <a:r>
              <a:rPr lang="zh-TW" altLang="en-US" i="0" dirty="0">
                <a:effectLst/>
              </a:rPr>
              <a:t>、</a:t>
            </a:r>
            <a:r>
              <a:rPr lang="en-US" altLang="zh-TW" i="0" dirty="0">
                <a:effectLst/>
              </a:rPr>
              <a:t> ::before </a:t>
            </a:r>
            <a:r>
              <a:rPr lang="zh-TW" altLang="en-US" i="0" dirty="0">
                <a:effectLst/>
              </a:rPr>
              <a:t>偽元素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4B7B29-C114-4EAD-8769-52EF0312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4371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“”;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*要加一個空的內容*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99BB0D-5CB8-4B7D-AD66-0667725EF865}"/>
              </a:ext>
            </a:extLst>
          </p:cNvPr>
          <p:cNvSpPr txBox="1"/>
          <p:nvPr/>
        </p:nvSpPr>
        <p:spPr>
          <a:xfrm>
            <a:off x="1452880" y="743887"/>
            <a:ext cx="611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不能無緣無故加一個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1738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BB66F-7A65-4AA2-8615-2A3A8EA4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  <a:hlinkClick r:id="rId2"/>
              </a:rPr>
              <a:t>P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osition</a:t>
            </a:r>
            <a:r>
              <a:rPr lang="zh-TW" altLang="en-US" dirty="0">
                <a:hlinkClick r:id="rId2"/>
              </a:rPr>
              <a:t>絕對定位 相對定位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6C5B9-F7AA-4AD5-883E-3C9CD46E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538330"/>
          </a:xfrm>
        </p:spPr>
        <p:txBody>
          <a:bodyPr/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Absolute: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如果沒有父元素，會從網頁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</a:rPr>
              <a:t>左上角開始定位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有點像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float)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Relative: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從原本佔據的位置，開始定位</a:t>
            </a: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Fixed: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讓區塊固定在指定位置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脫離文檔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pPr marL="530352" lvl="1" indent="0">
              <a:buNone/>
            </a:pP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96818-7604-4D75-90D2-A13D63FE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882048"/>
            <a:ext cx="2133898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7F0842-7AA5-4754-A96C-594E3696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861" y="1208553"/>
            <a:ext cx="2343477" cy="24292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B9BA1E8-4BC2-40B0-B368-6FBFEFA52F0C}"/>
              </a:ext>
            </a:extLst>
          </p:cNvPr>
          <p:cNvSpPr txBox="1"/>
          <p:nvPr/>
        </p:nvSpPr>
        <p:spPr>
          <a:xfrm>
            <a:off x="2191095" y="4622108"/>
            <a:ext cx="3116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Fixed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和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absolute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的差異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endParaRPr lang="zh-TW" altLang="en-US" sz="2000" b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66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F6F81-6C14-46CA-8795-E99BF006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</a:t>
            </a:r>
            <a:r>
              <a:rPr lang="en-US" altLang="zh-TW" dirty="0"/>
              <a:t>5</a:t>
            </a:r>
            <a:r>
              <a:rPr lang="zh-TW" altLang="en-US" dirty="0"/>
              <a:t>個單位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B0DC60-4FAF-43CE-8B39-13BDD3DF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8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-px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99138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絕對</a:t>
            </a:r>
            <a:r>
              <a:rPr lang="zh-TW" altLang="en-US" dirty="0"/>
              <a:t>單位</a:t>
            </a:r>
            <a:endParaRPr lang="en-US" altLang="zh-TW" dirty="0"/>
          </a:p>
          <a:p>
            <a:r>
              <a:rPr lang="zh-TW" altLang="en-US" dirty="0"/>
              <a:t>一個點</a:t>
            </a:r>
            <a:endParaRPr lang="en-US" altLang="zh-TW" dirty="0"/>
          </a:p>
          <a:p>
            <a:r>
              <a:rPr lang="en-US" altLang="zh-TW" dirty="0"/>
              <a:t>1920</a:t>
            </a:r>
            <a:r>
              <a:rPr lang="zh-TW" altLang="en-US" dirty="0"/>
              <a:t>*</a:t>
            </a:r>
            <a:r>
              <a:rPr lang="en-US" altLang="zh-TW" dirty="0"/>
              <a:t>1080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橫的有</a:t>
            </a:r>
            <a:r>
              <a:rPr lang="en-US" altLang="zh-TW" dirty="0"/>
              <a:t>1920</a:t>
            </a:r>
            <a:r>
              <a:rPr lang="zh-TW" altLang="en-US" dirty="0"/>
              <a:t>個光點</a:t>
            </a:r>
            <a:r>
              <a:rPr lang="en-US" altLang="zh-TW" dirty="0"/>
              <a:t>.</a:t>
            </a:r>
            <a:r>
              <a:rPr lang="zh-TW" altLang="en-US" dirty="0"/>
              <a:t>直的有</a:t>
            </a:r>
            <a:r>
              <a:rPr lang="en-US" altLang="zh-TW" dirty="0"/>
              <a:t>1080</a:t>
            </a:r>
            <a:r>
              <a:rPr lang="zh-TW" altLang="en-US" dirty="0"/>
              <a:t>個光點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px</a:t>
            </a:r>
            <a:r>
              <a:rPr lang="zh-TW" altLang="en-US" dirty="0"/>
              <a:t>就是一個光點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8120A-A13C-4836-A9FA-0203EEEE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67" y="1168224"/>
            <a:ext cx="5696745" cy="1457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3F68C-6C1E-4365-97D1-C1EF88B0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4" y="4758766"/>
            <a:ext cx="5706271" cy="1343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10B469-3414-44A3-887A-E96E6E3A048A}"/>
              </a:ext>
            </a:extLst>
          </p:cNvPr>
          <p:cNvSpPr txBox="1"/>
          <p:nvPr/>
        </p:nvSpPr>
        <p:spPr>
          <a:xfrm>
            <a:off x="124967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12px;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4E46DA-886E-491E-BDA5-B50AD4D4A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95" y="4788772"/>
            <a:ext cx="5417106" cy="17904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118F85-7421-4AB2-9DE8-FA42F75EF454}"/>
              </a:ext>
            </a:extLst>
          </p:cNvPr>
          <p:cNvSpPr txBox="1"/>
          <p:nvPr/>
        </p:nvSpPr>
        <p:spPr>
          <a:xfrm>
            <a:off x="1371600" y="3705878"/>
            <a:ext cx="403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</a:rPr>
              <a:t>有行高設定的問題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4B9B36-2A34-4411-A28F-C676BDB4FE8C}"/>
              </a:ext>
            </a:extLst>
          </p:cNvPr>
          <p:cNvSpPr txBox="1"/>
          <p:nvPr/>
        </p:nvSpPr>
        <p:spPr>
          <a:xfrm>
            <a:off x="680719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977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</a:t>
            </a:r>
            <a:r>
              <a:rPr lang="zh-TW" altLang="en-US" dirty="0">
                <a:solidFill>
                  <a:schemeClr val="bg1"/>
                </a:solidFill>
              </a:rPr>
              <a:t>單位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基於目前容器大小，根據</a:t>
            </a:r>
            <a:r>
              <a:rPr lang="en-US" altLang="zh-TW" dirty="0" err="1">
                <a:solidFill>
                  <a:schemeClr val="bg1"/>
                </a:solidFill>
              </a:rPr>
              <a:t>em</a:t>
            </a:r>
            <a:r>
              <a:rPr lang="zh-TW" altLang="en-US" dirty="0">
                <a:solidFill>
                  <a:schemeClr val="bg1"/>
                </a:solidFill>
              </a:rPr>
              <a:t>的直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加乘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倍數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ADB236-F55A-4156-9B5B-2F78CE2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994856"/>
            <a:ext cx="5696745" cy="15897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DE3140-60CE-4AC6-960B-D0C1B36EEB65}"/>
              </a:ext>
            </a:extLst>
          </p:cNvPr>
          <p:cNvSpPr txBox="1"/>
          <p:nvPr/>
        </p:nvSpPr>
        <p:spPr>
          <a:xfrm>
            <a:off x="1371600" y="29470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container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.container 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A8481-5271-43CE-97FA-8C906AF9049F}"/>
              </a:ext>
            </a:extLst>
          </p:cNvPr>
          <p:cNvSpPr txBox="1"/>
          <p:nvPr/>
        </p:nvSpPr>
        <p:spPr>
          <a:xfrm>
            <a:off x="2470388" y="4601198"/>
            <a:ext cx="14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20px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7B73800-BAD1-44DC-BDC8-51FE24D4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7" y="4994856"/>
            <a:ext cx="5720086" cy="1533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A7F59E-0842-4F16-A013-D12BF5BA4D79}"/>
              </a:ext>
            </a:extLst>
          </p:cNvPr>
          <p:cNvSpPr txBox="1"/>
          <p:nvPr/>
        </p:nvSpPr>
        <p:spPr>
          <a:xfrm>
            <a:off x="7699220" y="4601198"/>
            <a:ext cx="138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一層包一層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97117B-00A4-42A4-844F-0136537E1EF9}"/>
              </a:ext>
            </a:extLst>
          </p:cNvPr>
          <p:cNvSpPr txBox="1"/>
          <p:nvPr/>
        </p:nvSpPr>
        <p:spPr>
          <a:xfrm>
            <a:off x="6292056" y="3750073"/>
            <a:ext cx="429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-&gt;1.2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倍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行高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452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5987</TotalTime>
  <Words>5330</Words>
  <Application>Microsoft Office PowerPoint</Application>
  <PresentationFormat>寬螢幕</PresentationFormat>
  <Paragraphs>697</Paragraphs>
  <Slides>111</Slides>
  <Notes>32</Notes>
  <HiddenSlides>4</HiddenSlides>
  <MMClips>0</MMClips>
  <ScaleCrop>false</ScaleCrop>
  <HeadingPairs>
    <vt:vector size="6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33" baseType="lpstr">
      <vt:lpstr>-apple-system</vt:lpstr>
      <vt:lpstr>Arial Unicode MS</vt:lpstr>
      <vt:lpstr>charter</vt:lpstr>
      <vt:lpstr>Helvetica Neue</vt:lpstr>
      <vt:lpstr>Lato</vt:lpstr>
      <vt:lpstr>Noto Sans TC</vt:lpstr>
      <vt:lpstr>poppins</vt:lpstr>
      <vt:lpstr>PT Sans</vt:lpstr>
      <vt:lpstr>微軟正黑體</vt:lpstr>
      <vt:lpstr>Alice</vt:lpstr>
      <vt:lpstr>Arial</vt:lpstr>
      <vt:lpstr>Arial</vt:lpstr>
      <vt:lpstr>Bahnschrift Condensed</vt:lpstr>
      <vt:lpstr>Calibri</vt:lpstr>
      <vt:lpstr>Consolas</vt:lpstr>
      <vt:lpstr>Consolas</vt:lpstr>
      <vt:lpstr>Franklin Gothic Book</vt:lpstr>
      <vt:lpstr>Open Sans</vt:lpstr>
      <vt:lpstr>Segoe UI</vt:lpstr>
      <vt:lpstr>Verdana</vt:lpstr>
      <vt:lpstr>Wingdings</vt:lpstr>
      <vt:lpstr>裁剪</vt:lpstr>
      <vt:lpstr>RWD</vt:lpstr>
      <vt:lpstr>PowerPoint 簡報</vt:lpstr>
      <vt:lpstr>Grid-View </vt:lpstr>
      <vt:lpstr>PowerPoint 簡報</vt:lpstr>
      <vt:lpstr>Setting The Viewport</vt:lpstr>
      <vt:lpstr> Media Queries</vt:lpstr>
      <vt:lpstr>RWD - Images 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Margin vs padding vs border</vt:lpstr>
      <vt:lpstr>margin</vt:lpstr>
      <vt:lpstr>練習</vt:lpstr>
      <vt:lpstr>padding</vt:lpstr>
      <vt:lpstr>padding</vt:lpstr>
      <vt:lpstr>border</vt:lpstr>
      <vt:lpstr>border: Definition and Usage</vt:lpstr>
      <vt:lpstr>加上button，更改樣式，連結至YT</vt:lpstr>
      <vt:lpstr>Width 寬度</vt:lpstr>
      <vt:lpstr>改成三欄-占滿網頁寬度</vt:lpstr>
      <vt:lpstr>Block v.s. inline</vt:lpstr>
      <vt:lpstr>display: inline-block</vt:lpstr>
      <vt:lpstr>display: block.inline.inline-block</vt:lpstr>
      <vt:lpstr>改成三欄</vt:lpstr>
      <vt:lpstr>解決inlink-block留白問題</vt:lpstr>
      <vt:lpstr>float</vt:lpstr>
      <vt:lpstr>float缺點</vt:lpstr>
      <vt:lpstr>PowerPoint 簡報</vt:lpstr>
      <vt:lpstr>外面加一個div</vt:lpstr>
      <vt:lpstr>A區塊 float</vt:lpstr>
      <vt:lpstr>A.B都是float</vt:lpstr>
      <vt:lpstr>Float高度解法</vt:lpstr>
      <vt:lpstr>練習</vt:lpstr>
      <vt:lpstr>Inline-block vs float 使用情境</vt:lpstr>
      <vt:lpstr>Float使用場景-靠左靠右</vt:lpstr>
      <vt:lpstr>PowerPoint 簡報</vt:lpstr>
      <vt:lpstr>加上 1px.實線border</vt:lpstr>
      <vt:lpstr>box-sizing</vt:lpstr>
      <vt:lpstr>網頁初始化</vt:lpstr>
      <vt:lpstr>PowerPoint 簡報</vt:lpstr>
      <vt:lpstr>PowerPoint 簡報</vt:lpstr>
      <vt:lpstr>PowerPoint 簡報</vt:lpstr>
      <vt:lpstr>水平置中</vt:lpstr>
      <vt:lpstr>垂直置中-行高</vt:lpstr>
      <vt:lpstr>垂直置中-table</vt:lpstr>
      <vt:lpstr>垂直置中- transform:translateY</vt:lpstr>
      <vt:lpstr>垂直置中- inline-block(互相對齊)</vt:lpstr>
      <vt:lpstr>::after、 ::before 偽元素</vt:lpstr>
      <vt:lpstr>Position絕對定位 相對定位</vt:lpstr>
      <vt:lpstr>最常用的5個單位</vt:lpstr>
      <vt:lpstr>最常用的單位-px</vt:lpstr>
      <vt:lpstr>最常用的單位-em</vt:lpstr>
      <vt:lpstr>最常用的單位-rem</vt:lpstr>
      <vt:lpstr>最常用的單位-vw &amp; vh</vt:lpstr>
      <vt:lpstr>最常用的單位-vmin &amp; vmax</vt:lpstr>
      <vt:lpstr>Review</vt:lpstr>
      <vt:lpstr>HTML元素的組成</vt:lpstr>
      <vt:lpstr>Html架構-標籤(tag)</vt:lpstr>
      <vt:lpstr>CSS寫法</vt:lpstr>
      <vt:lpstr>CSS有三種呈現方式</vt:lpstr>
      <vt:lpstr>display: block.inline.inline-block</vt:lpstr>
      <vt:lpstr>&lt;br&gt;</vt:lpstr>
      <vt:lpstr>Margin vs padding vs border</vt:lpstr>
      <vt:lpstr>Float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335</cp:revision>
  <dcterms:created xsi:type="dcterms:W3CDTF">2021-03-24T13:55:33Z</dcterms:created>
  <dcterms:modified xsi:type="dcterms:W3CDTF">2021-05-05T08:10:15Z</dcterms:modified>
</cp:coreProperties>
</file>